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sldIdLst>
    <p:sldId id="298" r:id="rId2"/>
    <p:sldId id="297" r:id="rId3"/>
    <p:sldId id="299" r:id="rId4"/>
    <p:sldId id="333" r:id="rId5"/>
    <p:sldId id="334" r:id="rId6"/>
    <p:sldId id="335" r:id="rId7"/>
    <p:sldId id="336" r:id="rId8"/>
    <p:sldId id="337" r:id="rId9"/>
    <p:sldId id="303" r:id="rId10"/>
    <p:sldId id="305" r:id="rId11"/>
    <p:sldId id="323" r:id="rId12"/>
    <p:sldId id="330" r:id="rId13"/>
    <p:sldId id="331" r:id="rId14"/>
    <p:sldId id="327" r:id="rId15"/>
    <p:sldId id="326" r:id="rId16"/>
    <p:sldId id="317" r:id="rId17"/>
    <p:sldId id="313" r:id="rId18"/>
    <p:sldId id="316" r:id="rId19"/>
    <p:sldId id="332" r:id="rId20"/>
    <p:sldId id="314" r:id="rId21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1C54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8" autoAdjust="0"/>
    <p:restoredTop sz="94622" autoAdjust="0"/>
  </p:normalViewPr>
  <p:slideViewPr>
    <p:cSldViewPr>
      <p:cViewPr varScale="1">
        <p:scale>
          <a:sx n="65" d="100"/>
          <a:sy n="65" d="100"/>
        </p:scale>
        <p:origin x="-12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 отчетном</a:t>
            </a:r>
            <a:r>
              <a:rPr lang="ru-RU" sz="2000" b="1" baseline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периоде, в сравнении с аналогичным периодом 2014 года:</a:t>
            </a:r>
          </a:p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endParaRPr lang="ru-RU" sz="2000" b="1" dirty="0">
              <a:latin typeface="+mn-lt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0878710235899715"/>
          <c:y val="1.413843756905708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Аварий</c:v>
                </c:pt>
                <c:pt idx="1">
                  <c:v>Инцидентов</c:v>
                </c:pt>
                <c:pt idx="2">
                  <c:v>Травмированных со смертельным исходом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</c:v>
                </c:pt>
                <c:pt idx="1">
                  <c:v>58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2345679012345678E-2"/>
                  <c:y val="-6.5111231687466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360381825886499E-2"/>
                  <c:y val="-9.8194914585888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2567585130270668E-2"/>
                  <c:y val="-7.85559316687111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5360381825886499E-2"/>
                  <c:y val="-1.96389829171776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Аварий</c:v>
                </c:pt>
                <c:pt idx="1">
                  <c:v>Инцидентов</c:v>
                </c:pt>
                <c:pt idx="2">
                  <c:v>Травмированных со смертельным исходом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7</c:v>
                </c:pt>
                <c:pt idx="1">
                  <c:v>91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16810752"/>
        <c:axId val="31761536"/>
        <c:axId val="0"/>
      </c:bar3DChart>
      <c:catAx>
        <c:axId val="16810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1761536"/>
        <c:crosses val="autoZero"/>
        <c:auto val="1"/>
        <c:lblAlgn val="ctr"/>
        <c:lblOffset val="100"/>
        <c:noMultiLvlLbl val="0"/>
      </c:catAx>
      <c:valAx>
        <c:axId val="31761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810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396641392048214"/>
          <c:y val="0.85371281493508844"/>
          <c:w val="0.35515359191212209"/>
          <c:h val="9.68026535732117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</a:rPr>
              <a:t>Проверки объектов</a:t>
            </a:r>
            <a:r>
              <a:rPr lang="ru-RU" baseline="0" dirty="0" smtClean="0">
                <a:solidFill>
                  <a:schemeClr val="tx1"/>
                </a:solidFill>
              </a:rPr>
              <a:t> капитального строительства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8835526513816863E-2"/>
          <c:y val="0.17943475857179891"/>
          <c:w val="0.91718117287939926"/>
          <c:h val="0.367046359527053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 соответствии с программой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2.0996344321530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2.09963443215304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21</c:v>
                </c:pt>
                <c:pt idx="1">
                  <c:v>65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после истечения  срока исполнения ранее выданного предписания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после получения извещения об окончании строительстваот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74</c:v>
                </c:pt>
                <c:pt idx="1">
                  <c:v>83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 обращению граждан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</c:v>
                </c:pt>
                <c:pt idx="1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по приказу руководителя органа государственного строительного надзора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1695906432748525E-2"/>
                  <c:y val="-1.67970754572244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4619883040935672E-3"/>
                  <c:y val="-1.679707545722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7309824"/>
        <c:axId val="77311360"/>
      </c:barChart>
      <c:catAx>
        <c:axId val="77309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311360"/>
        <c:crosses val="autoZero"/>
        <c:auto val="1"/>
        <c:lblAlgn val="ctr"/>
        <c:lblOffset val="100"/>
        <c:noMultiLvlLbl val="0"/>
      </c:catAx>
      <c:valAx>
        <c:axId val="77311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30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948498621589614E-3"/>
          <c:y val="0.67992252600734226"/>
          <c:w val="0.95947500004426489"/>
          <c:h val="0.31587819120056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 smtClean="0">
                <a:solidFill>
                  <a:schemeClr val="tx1"/>
                </a:solidFill>
                <a:effectLst/>
              </a:rPr>
              <a:t>В отчетном периоде, в сравнении с аналогичным периодом 2014 года</a:t>
            </a:r>
            <a:endParaRPr lang="ru-RU" b="1" dirty="0">
              <a:solidFill>
                <a:schemeClr val="tx1"/>
              </a:solidFill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нарушений тех.регламентов</c:v>
                </c:pt>
                <c:pt idx="1">
                  <c:v>выдано заключений</c:v>
                </c:pt>
                <c:pt idx="2">
                  <c:v>выявлено адм.правонареший ст.9.4 КоАП</c:v>
                </c:pt>
                <c:pt idx="3">
                  <c:v>выявлено адм.правонареший ст.9.5 КоАП</c:v>
                </c:pt>
                <c:pt idx="4">
                  <c:v>выявлено адм.правонареший ст.9.16 КоАП</c:v>
                </c:pt>
                <c:pt idx="5">
                  <c:v>назначено адм.штрафов</c:v>
                </c:pt>
                <c:pt idx="6">
                  <c:v>сумма штрафов (тыс.руб.)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62</c:v>
                </c:pt>
                <c:pt idx="1">
                  <c:v>125</c:v>
                </c:pt>
                <c:pt idx="2">
                  <c:v>8</c:v>
                </c:pt>
                <c:pt idx="3">
                  <c:v>18</c:v>
                </c:pt>
                <c:pt idx="4">
                  <c:v>0</c:v>
                </c:pt>
                <c:pt idx="5">
                  <c:v>26</c:v>
                </c:pt>
                <c:pt idx="6">
                  <c:v>1116.5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нарушений тех.регламентов</c:v>
                </c:pt>
                <c:pt idx="1">
                  <c:v>выдано заключений</c:v>
                </c:pt>
                <c:pt idx="2">
                  <c:v>выявлено адм.правонареший ст.9.4 КоАП</c:v>
                </c:pt>
                <c:pt idx="3">
                  <c:v>выявлено адм.правонареший ст.9.5 КоАП</c:v>
                </c:pt>
                <c:pt idx="4">
                  <c:v>выявлено адм.правонареший ст.9.16 КоАП</c:v>
                </c:pt>
                <c:pt idx="5">
                  <c:v>назначено адм.штрафов</c:v>
                </c:pt>
                <c:pt idx="6">
                  <c:v>сумма штрафов (тыс.руб.)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63</c:v>
                </c:pt>
                <c:pt idx="1">
                  <c:v>72</c:v>
                </c:pt>
                <c:pt idx="2">
                  <c:v>10</c:v>
                </c:pt>
                <c:pt idx="3">
                  <c:v>11</c:v>
                </c:pt>
                <c:pt idx="4">
                  <c:v>1</c:v>
                </c:pt>
                <c:pt idx="5">
                  <c:v>22</c:v>
                </c:pt>
                <c:pt idx="6">
                  <c:v>1130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4159872"/>
        <c:axId val="84165760"/>
        <c:axId val="0"/>
      </c:bar3DChart>
      <c:catAx>
        <c:axId val="84159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78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65760"/>
        <c:crosses val="autoZero"/>
        <c:auto val="1"/>
        <c:lblAlgn val="ctr"/>
        <c:lblOffset val="100"/>
        <c:noMultiLvlLbl val="0"/>
      </c:catAx>
      <c:valAx>
        <c:axId val="84165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1598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pPr>
            <a:r>
              <a:rPr lang="ru-RU" sz="2000" b="1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 отчетном</a:t>
            </a:r>
            <a:r>
              <a:rPr lang="ru-RU" sz="2000" b="1" baseline="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периоде, в сравнении с аналогичным периодом 2014 года:</a:t>
            </a:r>
          </a:p>
        </c:rich>
      </c:tx>
      <c:layout>
        <c:manualLayout>
          <c:xMode val="edge"/>
          <c:yMode val="edge"/>
          <c:x val="0.15035882667444347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8517700542233648E-2"/>
          <c:y val="0.12297652112728215"/>
          <c:w val="0.93087069626672303"/>
          <c:h val="0.5000303669962596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5536056257402689E-2"/>
                  <c:y val="-1.57112172721549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8944589960813597E-3"/>
                  <c:y val="-2.4729844832055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58674962041254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8.9679301169927599E-3"/>
                  <c:y val="-2.3515905640114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Проверок треб. ПБ</c:v>
                </c:pt>
                <c:pt idx="1">
                  <c:v>Нарушений</c:v>
                </c:pt>
                <c:pt idx="2">
                  <c:v>Административные штрафы</c:v>
                </c:pt>
                <c:pt idx="3">
                  <c:v>Сумма взысканных штрафов
(тыс. руб.)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638</c:v>
                </c:pt>
                <c:pt idx="1">
                  <c:v>2554</c:v>
                </c:pt>
                <c:pt idx="2">
                  <c:v>669</c:v>
                </c:pt>
                <c:pt idx="3">
                  <c:v>18273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5768859957179898E-2"/>
                  <c:y val="-7.3119653371847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4790861279066866E-2"/>
                  <c:y val="-9.81946450394400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0966022607657526E-2"/>
                  <c:y val="-2.19651520201459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8242756454555898E-2"/>
                  <c:y val="-4.31544643187793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Проверок треб. ПБ</c:v>
                </c:pt>
                <c:pt idx="1">
                  <c:v>Нарушений</c:v>
                </c:pt>
                <c:pt idx="2">
                  <c:v>Административные штрафы</c:v>
                </c:pt>
                <c:pt idx="3">
                  <c:v>Сумма взысканных штрафов
(тыс. руб.)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832</c:v>
                </c:pt>
                <c:pt idx="1">
                  <c:v>3110</c:v>
                </c:pt>
                <c:pt idx="2">
                  <c:v>674</c:v>
                </c:pt>
                <c:pt idx="3">
                  <c:v>20239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shape val="box"/>
        <c:axId val="72839168"/>
        <c:axId val="72840704"/>
        <c:axId val="0"/>
      </c:bar3DChart>
      <c:catAx>
        <c:axId val="7283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400000" spcFirstLastPara="1" vertOverflow="ellipsis" vert="horz" wrap="square" anchor="t" anchorCtr="0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840704"/>
        <c:crosses val="autoZero"/>
        <c:auto val="1"/>
        <c:lblAlgn val="ctr"/>
        <c:lblOffset val="100"/>
        <c:noMultiLvlLbl val="0"/>
      </c:catAx>
      <c:valAx>
        <c:axId val="7284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83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338260908863232"/>
          <c:y val="0.7528933822167907"/>
          <c:w val="0.3439792000512184"/>
          <c:h val="9.66048216864792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Инциденты </a:t>
            </a:r>
            <a:r>
              <a:rPr lang="ru-RU" dirty="0" smtClean="0"/>
              <a:t>2015 </a:t>
            </a:r>
            <a:r>
              <a:rPr lang="ru-RU" dirty="0"/>
              <a:t>года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Инциденты 2014 года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5530582449326727E-2"/>
                  <c:y val="2.801438368319825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2565844251227836E-2"/>
                  <c:y val="5.309835703680831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846465743498123"/>
                  <c:y val="-0.1449970566041002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2199594667313961E-2"/>
                  <c:y val="2.518010264371779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32530044291338583"/>
                  <c:y val="1.814419291338582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Угольная промышленность</c:v>
                </c:pt>
                <c:pt idx="1">
                  <c:v>Нефтедобыча</c:v>
                </c:pt>
                <c:pt idx="2">
                  <c:v>Котлонадзор</c:v>
                </c:pt>
                <c:pt idx="3">
                  <c:v>Нефтехимия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</c:v>
                </c:pt>
                <c:pt idx="1">
                  <c:v>11</c:v>
                </c:pt>
                <c:pt idx="2">
                  <c:v>69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6154934894218148E-3"/>
          <c:y val="0.8510776882278781"/>
          <c:w val="0.97201870313173488"/>
          <c:h val="0.13741996662206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smtClean="0">
                <a:solidFill>
                  <a:schemeClr val="tx1"/>
                </a:solidFill>
                <a:effectLst/>
              </a:rPr>
              <a:t>Мероприятия по осуществлению </a:t>
            </a:r>
          </a:p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smtClean="0">
                <a:solidFill>
                  <a:schemeClr val="tx1"/>
                </a:solidFill>
                <a:effectLst/>
              </a:rPr>
              <a:t>постоянного государственного надзора</a:t>
            </a:r>
            <a:endParaRPr lang="ru-RU" b="0" i="0" baseline="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27741514805601158"/>
          <c:y val="2.218117483254838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3744650564163668"/>
          <c:y val="9.5910757250579667E-2"/>
          <c:w val="0.86255349435836326"/>
          <c:h val="0.702338744607462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7"/>
                <c:pt idx="0">
                  <c:v>число ОПО I класса</c:v>
                </c:pt>
                <c:pt idx="1">
                  <c:v>число обследований</c:v>
                </c:pt>
                <c:pt idx="2">
                  <c:v>выявлено нарушений</c:v>
                </c:pt>
                <c:pt idx="3">
                  <c:v>назначено административных наказаний</c:v>
                </c:pt>
                <c:pt idx="4">
                  <c:v>АПД</c:v>
                </c:pt>
                <c:pt idx="5">
                  <c:v>Адм. штрафов</c:v>
                </c:pt>
                <c:pt idx="6">
                  <c:v>сумма взысканныхнных адм. штрафов (тыс.руб.)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46</c:v>
                </c:pt>
                <c:pt idx="1">
                  <c:v>429</c:v>
                </c:pt>
                <c:pt idx="2">
                  <c:v>2199</c:v>
                </c:pt>
                <c:pt idx="3">
                  <c:v>340</c:v>
                </c:pt>
                <c:pt idx="4">
                  <c:v>22</c:v>
                </c:pt>
                <c:pt idx="5">
                  <c:v>318</c:v>
                </c:pt>
                <c:pt idx="6">
                  <c:v>7450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7"/>
                <c:pt idx="0">
                  <c:v>число ОПО I класса</c:v>
                </c:pt>
                <c:pt idx="1">
                  <c:v>число обследований</c:v>
                </c:pt>
                <c:pt idx="2">
                  <c:v>выявлено нарушений</c:v>
                </c:pt>
                <c:pt idx="3">
                  <c:v>назначено административных наказаний</c:v>
                </c:pt>
                <c:pt idx="4">
                  <c:v>АПД</c:v>
                </c:pt>
                <c:pt idx="5">
                  <c:v>Адм. штрафов</c:v>
                </c:pt>
                <c:pt idx="6">
                  <c:v>сумма взысканныхнных адм. штрафов (тыс.руб.)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75137024"/>
        <c:axId val="75138560"/>
        <c:axId val="0"/>
      </c:bar3DChart>
      <c:catAx>
        <c:axId val="7513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90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38560"/>
        <c:crosses val="autoZero"/>
        <c:auto val="1"/>
        <c:lblAlgn val="ctr"/>
        <c:lblOffset val="100"/>
        <c:noMultiLvlLbl val="0"/>
      </c:catAx>
      <c:valAx>
        <c:axId val="75138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5137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091539432126596E-2"/>
          <c:y val="5.0641364951990252E-2"/>
          <c:w val="0.79551627200152364"/>
          <c:h val="0.86514331486711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лицензирование2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выдано лицензий</c:v>
                </c:pt>
                <c:pt idx="1">
                  <c:v>переоформлено лицензий</c:v>
                </c:pt>
                <c:pt idx="2">
                  <c:v>отказано в выдаче</c:v>
                </c:pt>
                <c:pt idx="3">
                  <c:v>отказано в переоформлении</c:v>
                </c:pt>
                <c:pt idx="4">
                  <c:v>аннулировано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17</c:v>
                </c:pt>
                <c:pt idx="1">
                  <c:v>40</c:v>
                </c:pt>
                <c:pt idx="2">
                  <c:v>2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5177344"/>
        <c:axId val="75179136"/>
      </c:barChart>
      <c:catAx>
        <c:axId val="75177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5179136"/>
        <c:crosses val="autoZero"/>
        <c:auto val="1"/>
        <c:lblAlgn val="ctr"/>
        <c:lblOffset val="100"/>
        <c:noMultiLvlLbl val="0"/>
      </c:catAx>
      <c:valAx>
        <c:axId val="75179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177344"/>
        <c:crosses val="autoZero"/>
        <c:crossBetween val="between"/>
      </c:valAx>
      <c:sp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19519017706309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 государственном реестре ОПО, который ведёт Управление, зарегистрированы объекты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3644873687664041"/>
                  <c:y val="-8.633858267716535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756799540682415"/>
                  <c:y val="5.309842519685039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7712806353246274E-2"/>
                  <c:y val="3.137241605189611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486922621793905E-2"/>
                  <c:y val="0.1122196740044756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32530044291338583"/>
                  <c:y val="1.814419291338582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I класс — объекты чрезвычайно высокой опасности </c:v>
                </c:pt>
                <c:pt idx="1">
                  <c:v>II класс — объекты высокой опасности </c:v>
                </c:pt>
                <c:pt idx="2">
                  <c:v>III класс — объекты средней опасности </c:v>
                </c:pt>
                <c:pt idx="3">
                  <c:v>IV класс — объекты низкой опасности </c:v>
                </c:pt>
                <c:pt idx="4">
                  <c:v>без класса опасности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</c:v>
                </c:pt>
                <c:pt idx="1">
                  <c:v>128</c:v>
                </c:pt>
                <c:pt idx="2">
                  <c:v>772</c:v>
                </c:pt>
                <c:pt idx="3">
                  <c:v>786</c:v>
                </c:pt>
                <c:pt idx="4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0321945882464224E-3"/>
          <c:y val="0.7067755458628695"/>
          <c:w val="0.97201870313173488"/>
          <c:h val="0.233621408588078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8.9091539432126596E-2"/>
          <c:y val="5.0641364951990252E-2"/>
          <c:w val="0.79551627200152364"/>
          <c:h val="0.865143314867119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ЗЭПБ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ДКЛ</c:v>
                </c:pt>
                <c:pt idx="1">
                  <c:v>ДКП</c:v>
                </c:pt>
                <c:pt idx="2">
                  <c:v>ТУ</c:v>
                </c:pt>
                <c:pt idx="3">
                  <c:v>ЗС</c:v>
                </c:pt>
                <c:pt idx="4">
                  <c:v>ДПБ</c:v>
                </c:pt>
                <c:pt idx="5">
                  <c:v>ОБ</c:v>
                </c:pt>
                <c:pt idx="6">
                  <c:v>Всего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20</c:v>
                </c:pt>
                <c:pt idx="1">
                  <c:v>167</c:v>
                </c:pt>
                <c:pt idx="2">
                  <c:v>5087</c:v>
                </c:pt>
                <c:pt idx="3">
                  <c:v>224</c:v>
                </c:pt>
                <c:pt idx="4">
                  <c:v>41</c:v>
                </c:pt>
                <c:pt idx="5">
                  <c:v>8</c:v>
                </c:pt>
                <c:pt idx="6">
                  <c:v>5547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789248"/>
        <c:axId val="76790784"/>
      </c:barChart>
      <c:catAx>
        <c:axId val="76789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76790784"/>
        <c:crosses val="autoZero"/>
        <c:auto val="1"/>
        <c:lblAlgn val="ctr"/>
        <c:lblOffset val="100"/>
        <c:noMultiLvlLbl val="0"/>
      </c:catAx>
      <c:valAx>
        <c:axId val="767907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789248"/>
        <c:crosses val="autoZero"/>
        <c:crossBetween val="between"/>
      </c:valAx>
      <c:spPr>
        <a:gradFill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baseline="0" dirty="0" smtClean="0">
                <a:solidFill>
                  <a:schemeClr val="tx1"/>
                </a:solidFill>
                <a:effectLst/>
              </a:rPr>
              <a:t>В отчетном периоде, в сравнении с аналогичным периодом 2014 года</a:t>
            </a:r>
            <a:endParaRPr lang="ru-RU" b="0" i="0" baseline="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4023992304998567"/>
          <c:y val="1.428657940853936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780828895367093E-2"/>
          <c:y val="9.5910757250579667E-2"/>
          <c:w val="0.88073282154600396"/>
          <c:h val="0.605224500846226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аварий</c:v>
                </c:pt>
                <c:pt idx="1">
                  <c:v>н/с со смертельных исходом</c:v>
                </c:pt>
                <c:pt idx="2">
                  <c:v>проверок энергоэффективности</c:v>
                </c:pt>
                <c:pt idx="3">
                  <c:v>проверок по согласованию охранных зон</c:v>
                </c:pt>
                <c:pt idx="4">
                  <c:v>выявлено нарушений</c:v>
                </c:pt>
                <c:pt idx="5">
                  <c:v>адм. штрафов</c:v>
                </c:pt>
                <c:pt idx="6">
                  <c:v>сумма адм. штрафов (тыс.руб.)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7</c:v>
                </c:pt>
                <c:pt idx="1">
                  <c:v>1</c:v>
                </c:pt>
                <c:pt idx="2">
                  <c:v>622</c:v>
                </c:pt>
                <c:pt idx="3">
                  <c:v>256</c:v>
                </c:pt>
                <c:pt idx="4">
                  <c:v>5369</c:v>
                </c:pt>
                <c:pt idx="5">
                  <c:v>336</c:v>
                </c:pt>
                <c:pt idx="6">
                  <c:v>1025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аварий</c:v>
                </c:pt>
                <c:pt idx="1">
                  <c:v>н/с со смертельных исходом</c:v>
                </c:pt>
                <c:pt idx="2">
                  <c:v>проверок энергоэффективности</c:v>
                </c:pt>
                <c:pt idx="3">
                  <c:v>проверок по согласованию охранных зон</c:v>
                </c:pt>
                <c:pt idx="4">
                  <c:v>выявлено нарушений</c:v>
                </c:pt>
                <c:pt idx="5">
                  <c:v>адм. штрафов</c:v>
                </c:pt>
                <c:pt idx="6">
                  <c:v>сумма адм. штрафов (тыс.руб.)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5</c:v>
                </c:pt>
                <c:pt idx="1">
                  <c:v>2</c:v>
                </c:pt>
                <c:pt idx="2">
                  <c:v>775</c:v>
                </c:pt>
                <c:pt idx="3">
                  <c:v>243</c:v>
                </c:pt>
                <c:pt idx="4">
                  <c:v>4711</c:v>
                </c:pt>
                <c:pt idx="5">
                  <c:v>440</c:v>
                </c:pt>
                <c:pt idx="6">
                  <c:v>1492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6867840"/>
        <c:axId val="76947456"/>
        <c:axId val="0"/>
      </c:bar3DChart>
      <c:catAx>
        <c:axId val="7686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90000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947456"/>
        <c:crosses val="autoZero"/>
        <c:auto val="1"/>
        <c:lblAlgn val="ctr"/>
        <c:lblOffset val="100"/>
        <c:noMultiLvlLbl val="0"/>
      </c:catAx>
      <c:valAx>
        <c:axId val="7694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8678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619297535507519"/>
          <c:y val="0.85126733396116805"/>
          <c:w val="0.1715153058672112"/>
          <c:h val="9.39674449727645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smtClean="0">
                <a:solidFill>
                  <a:schemeClr val="tx1"/>
                </a:solidFill>
              </a:rPr>
              <a:t>Реестр</a:t>
            </a:r>
            <a:r>
              <a:rPr lang="ru-RU" baseline="0" dirty="0" smtClean="0">
                <a:solidFill>
                  <a:schemeClr val="tx1"/>
                </a:solidFill>
              </a:rPr>
              <a:t> объектов капитального строительства</a:t>
            </a:r>
            <a:endParaRPr lang="ru-RU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0426558398950131"/>
          <c:y val="1.874999999999999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новое строительство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290</c:v>
                </c:pt>
                <c:pt idx="1">
                  <c:v>145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реконструкция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2015</c:v>
                </c:pt>
                <c:pt idx="1">
                  <c:v>2014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6991488"/>
        <c:axId val="76997376"/>
      </c:barChart>
      <c:catAx>
        <c:axId val="769914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997376"/>
        <c:crosses val="autoZero"/>
        <c:auto val="1"/>
        <c:lblAlgn val="ctr"/>
        <c:lblOffset val="100"/>
        <c:noMultiLvlLbl val="0"/>
      </c:catAx>
      <c:valAx>
        <c:axId val="76997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699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0.02419</cdr:x>
      <cdr:y>0.87142</cdr:y>
    </cdr:from>
    <cdr:to>
      <cdr:x>0.76994</cdr:x>
      <cdr:y>0.99256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16024" y="4870552"/>
          <a:ext cx="6658767" cy="677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Проведено 110 проверок 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по </a:t>
          </a:r>
          <a:r>
            <a:rPr lang="ru-RU" sz="19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предлицензионному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 контролю </a:t>
          </a:r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 60 проверок </a:t>
          </a:r>
          <a:r>
            <a:rPr lang="ru-RU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соблюдения лицензионных требований.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/>
          <a:lstStyle>
            <a:lvl1pPr algn="r">
              <a:defRPr sz="1200"/>
            </a:lvl1pPr>
          </a:lstStyle>
          <a:p>
            <a:fld id="{6E562EC8-23C1-444D-8CAD-BFDBD412DCB1}" type="datetimeFigureOut">
              <a:rPr lang="ru-RU" smtClean="0"/>
              <a:pPr/>
              <a:t>19.06.2018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7" tIns="45363" rIns="90727" bIns="4536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0727" tIns="45363" rIns="90727" bIns="4536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3633"/>
          </a:xfrm>
          <a:prstGeom prst="rect">
            <a:avLst/>
          </a:prstGeom>
        </p:spPr>
        <p:txBody>
          <a:bodyPr vert="horz" lIns="90727" tIns="45363" rIns="90727" bIns="45363" rtlCol="0" anchor="b"/>
          <a:lstStyle>
            <a:lvl1pPr algn="r">
              <a:defRPr sz="1200"/>
            </a:lvl1pPr>
          </a:lstStyle>
          <a:p>
            <a:fld id="{A7ADF289-C256-4CC9-9D0B-D009B4328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5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1844824"/>
            <a:ext cx="5974432" cy="2232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437112"/>
            <a:ext cx="5976664" cy="1944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BEF63-9395-4F17-8DC4-CD8A61DD2CED}" type="datetime1">
              <a:rPr lang="ru-RU" smtClean="0"/>
              <a:t>19.06.2018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FBC96-2EE9-470E-BBB7-46BFB368B13B}" type="datetime1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F962B-82AD-48FD-A82B-4E269C6EB536}" type="datetime1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92088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j-lt"/>
                <a:cs typeface="Times New Roman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FAE00-3163-4CB5-9E0A-371139468966}" type="datetime1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60432" y="6309320"/>
            <a:ext cx="683568" cy="365125"/>
          </a:xfrm>
        </p:spPr>
        <p:txBody>
          <a:bodyPr/>
          <a:lstStyle>
            <a:lvl1pPr algn="ctr">
              <a:defRPr sz="2400" b="1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4355976" y="-27384"/>
            <a:ext cx="4752528" cy="432048"/>
          </a:xfrm>
        </p:spPr>
        <p:txBody>
          <a:bodyPr>
            <a:noAutofit/>
          </a:bodyPr>
          <a:lstStyle>
            <a:lvl1pPr marL="0" indent="0" algn="r">
              <a:buNone/>
              <a:defRPr sz="1800" b="1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ПЕЧОРСКОЕ УПРАВЛЕНИЕ РОСТЕХНАДЗОРА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DCD40-D900-47CB-8812-A482BD126F4C}" type="datetime1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9B622-6B09-44EE-8AB2-F7B8939E50C6}" type="datetime1">
              <a:rPr lang="ru-RU" smtClean="0"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B788-2CBF-4B7B-9106-BF7333557403}" type="datetime1">
              <a:rPr lang="ru-RU" smtClean="0"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95D93-DE3C-47BF-B8C6-D892C99C5A1C}" type="datetime1">
              <a:rPr lang="ru-RU" smtClean="0"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AE3C7-A3F8-4FDE-BF29-A4F2A92BB10D}" type="datetime1">
              <a:rPr lang="ru-RU" smtClean="0"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DB970-EAF8-47B8-9239-AABB3651A0EB}" type="datetime1">
              <a:rPr lang="ru-RU" smtClean="0"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7FAC-1617-4F1B-AB0F-92A280BCA96C}" type="datetime1">
              <a:rPr lang="ru-RU" smtClean="0"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D61F2-55E7-4AB9-9668-0A11E3B0BD28}" type="datetime1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Об итогах деятельности Печорского управления Ростехнадзора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rgbClr val="FFFF00"/>
                </a:solidFill>
              </a:rPr>
              <a:t/>
            </a:r>
            <a:br>
              <a:rPr lang="en-US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в 2015 году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059832" y="4725144"/>
            <a:ext cx="5976664" cy="12961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А.Н. Гончаренко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7824" y="332655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ПЕЧОРСКОЕ УПРАВЛЕНИЕ РОСТЕХНАДЗОРА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Технологический </a:t>
            </a:r>
            <a:r>
              <a:rPr lang="ru-RU" sz="4000" dirty="0" smtClean="0"/>
              <a:t>надзор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3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799118"/>
              </p:ext>
            </p:extLst>
          </p:nvPr>
        </p:nvGraphicFramePr>
        <p:xfrm>
          <a:off x="107504" y="1268760"/>
          <a:ext cx="8928992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690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Технологический надзор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313518381"/>
              </p:ext>
            </p:extLst>
          </p:nvPr>
        </p:nvGraphicFramePr>
        <p:xfrm>
          <a:off x="179512" y="1196752"/>
          <a:ext cx="89644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62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BACC6">
                    <a:lumMod val="20000"/>
                    <a:lumOff val="80000"/>
                  </a:srgbClr>
                </a:solidFill>
              </a:rPr>
              <a:pPr/>
              <a:t>12</a:t>
            </a:fld>
            <a:endParaRPr lang="ru-RU" dirty="0">
              <a:solidFill>
                <a:srgbClr val="4BACC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5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59337652"/>
              </p:ext>
            </p:extLst>
          </p:nvPr>
        </p:nvGraphicFramePr>
        <p:xfrm>
          <a:off x="0" y="1412776"/>
          <a:ext cx="9144000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Технологический надзор</a:t>
            </a:r>
          </a:p>
        </p:txBody>
      </p:sp>
    </p:spTree>
    <p:extLst>
      <p:ext uri="{BB962C8B-B14F-4D97-AF65-F5344CB8AC3E}">
        <p14:creationId xmlns:p14="http://schemas.microsoft.com/office/powerpoint/2010/main" val="28030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BACC6">
                    <a:lumMod val="20000"/>
                    <a:lumOff val="80000"/>
                  </a:srgbClr>
                </a:solidFill>
              </a:rPr>
              <a:pPr/>
              <a:t>13</a:t>
            </a:fld>
            <a:endParaRPr lang="ru-RU" dirty="0">
              <a:solidFill>
                <a:srgbClr val="4BACC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Технологический надзор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81897811"/>
              </p:ext>
            </p:extLst>
          </p:nvPr>
        </p:nvGraphicFramePr>
        <p:xfrm>
          <a:off x="1619672" y="1801098"/>
          <a:ext cx="5184576" cy="48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131840" y="1339433"/>
            <a:ext cx="3240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Лицензирование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78674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BACC6">
                    <a:lumMod val="20000"/>
                    <a:lumOff val="80000"/>
                  </a:srgbClr>
                </a:solidFill>
              </a:rPr>
              <a:pPr/>
              <a:t>14</a:t>
            </a:fld>
            <a:endParaRPr lang="ru-RU" dirty="0">
              <a:solidFill>
                <a:srgbClr val="4BACC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735991851"/>
              </p:ext>
            </p:extLst>
          </p:nvPr>
        </p:nvGraphicFramePr>
        <p:xfrm>
          <a:off x="153492" y="1313384"/>
          <a:ext cx="896448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Перерегистрация ОПО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67947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Заключения экспертизы ПБ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15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4122924075"/>
              </p:ext>
            </p:extLst>
          </p:nvPr>
        </p:nvGraphicFramePr>
        <p:xfrm>
          <a:off x="611560" y="1124744"/>
          <a:ext cx="8064896" cy="5263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20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Энергетический надзор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Объект 5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76346656"/>
              </p:ext>
            </p:extLst>
          </p:nvPr>
        </p:nvGraphicFramePr>
        <p:xfrm>
          <a:off x="107504" y="1412776"/>
          <a:ext cx="8795320" cy="526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1554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291267" y="4430783"/>
            <a:ext cx="1169165" cy="2243662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Строительный надзор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013020627"/>
              </p:ext>
            </p:extLst>
          </p:nvPr>
        </p:nvGraphicFramePr>
        <p:xfrm>
          <a:off x="5391561" y="1268760"/>
          <a:ext cx="3744416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3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7206315"/>
              </p:ext>
            </p:extLst>
          </p:nvPr>
        </p:nvGraphicFramePr>
        <p:xfrm>
          <a:off x="107752" y="1268760"/>
          <a:ext cx="4968304" cy="5405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28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Строительный надзор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4430783"/>
            <a:ext cx="1169165" cy="2243662"/>
          </a:xfrm>
          <a:prstGeom prst="rect">
            <a:avLst/>
          </a:pr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Объект 5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09306694"/>
              </p:ext>
            </p:extLst>
          </p:nvPr>
        </p:nvGraphicFramePr>
        <p:xfrm>
          <a:off x="-252536" y="1412776"/>
          <a:ext cx="9505056" cy="5261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427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Проверка Управления ЦА Ростехнадзора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В период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29 июня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 июля 2015 года,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комиссией ЦА Ростехнадзора, была проведена плановая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контрольная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проверка деятельности Управления.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результатам проверки был составлен «Акт …»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03.07.2015.  Управлением,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соответствии с «Планом мероприятий </a:t>
            </a:r>
            <a:r>
              <a:rPr lang="ru-RU" dirty="0">
                <a:latin typeface="Times New Roman"/>
                <a:ea typeface="Times New Roman"/>
              </a:rPr>
              <a:t>разработанных на основании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Акта от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3 июля 2015 года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по результатам проведения плановой контрольной проверки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…»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приказом Управления  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26.08.2015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519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«О выполнении Плана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мероприятий, разработанных на основании Акта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от</a:t>
            </a:r>
            <a:r>
              <a:rPr lang="ru-RU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3 июля 2015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года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…» устранены нарушения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недостатки, выявленные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ходе проведения плановой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контрольной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проверки.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BACC6">
                    <a:lumMod val="20000"/>
                    <a:lumOff val="80000"/>
                  </a:srgbClr>
                </a:solidFill>
              </a:rPr>
              <a:pPr/>
              <a:t>19</a:t>
            </a:fld>
            <a:endParaRPr lang="ru-RU" dirty="0">
              <a:solidFill>
                <a:srgbClr val="4BACC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9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992888" cy="7920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Об Управлении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19B0651-EE4F-4900-A07F-96A6BFA9D0F0}" type="slidenum">
              <a:rPr lang="ru-RU" sz="2400" smtClean="0"/>
              <a:pPr algn="ctr"/>
              <a:t>2</a:t>
            </a:fld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1508"/>
            <a:ext cx="8856984" cy="5327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8610" y="1341509"/>
            <a:ext cx="3629294" cy="2400657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500" b="1" dirty="0">
                <a:cs typeface="Times New Roman" panose="02020603050405020304" pitchFamily="18" charset="0"/>
              </a:rPr>
              <a:t>Печорское управление </a:t>
            </a:r>
            <a:r>
              <a:rPr lang="ru-RU" sz="1500" b="1" dirty="0" err="1" smtClean="0">
                <a:cs typeface="Times New Roman" panose="02020603050405020304" pitchFamily="18" charset="0"/>
              </a:rPr>
              <a:t>Ростехнадзора</a:t>
            </a:r>
            <a:r>
              <a:rPr lang="ru-RU" sz="1500" b="1" dirty="0" smtClean="0">
                <a:cs typeface="Times New Roman" panose="02020603050405020304" pitchFamily="18" charset="0"/>
              </a:rPr>
              <a:t> осуществляет </a:t>
            </a:r>
            <a:r>
              <a:rPr lang="ru-RU" sz="1500" b="1" dirty="0">
                <a:cs typeface="Times New Roman" panose="02020603050405020304" pitchFamily="18" charset="0"/>
              </a:rPr>
              <a:t>надзорную </a:t>
            </a:r>
            <a:r>
              <a:rPr lang="ru-RU" sz="1500" b="1" dirty="0" smtClean="0">
                <a:cs typeface="Times New Roman" panose="02020603050405020304" pitchFamily="18" charset="0"/>
              </a:rPr>
              <a:t>деятельность </a:t>
            </a:r>
            <a:r>
              <a:rPr lang="ru-RU" sz="1500" b="1" dirty="0">
                <a:cs typeface="Times New Roman" panose="02020603050405020304" pitchFamily="18" charset="0"/>
              </a:rPr>
              <a:t>на </a:t>
            </a:r>
            <a:r>
              <a:rPr lang="ru-RU" sz="1500" b="1" dirty="0" smtClean="0">
                <a:cs typeface="Times New Roman" panose="02020603050405020304" pitchFamily="18" charset="0"/>
              </a:rPr>
              <a:t>территории: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15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оссийской </a:t>
            </a:r>
            <a:r>
              <a:rPr lang="ru-RU" sz="15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части архипелага Шпицберген</a:t>
            </a:r>
            <a:endParaRPr lang="ru-RU" sz="1500" dirty="0">
              <a:solidFill>
                <a:prstClr val="black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15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Ненецкого  </a:t>
            </a:r>
            <a:r>
              <a:rPr lang="ru-RU" sz="15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автономного округа (за исключением о. </a:t>
            </a:r>
            <a:r>
              <a:rPr lang="ru-RU" sz="1500" dirty="0" err="1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Колгуев</a:t>
            </a:r>
            <a:r>
              <a:rPr lang="ru-RU" sz="15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 и  шельфа арктических морей)</a:t>
            </a:r>
            <a:endParaRPr lang="ru-RU" sz="15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500" dirty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Республики Коми</a:t>
            </a:r>
            <a:endParaRPr lang="ru-RU" sz="1500" dirty="0"/>
          </a:p>
          <a:p>
            <a:endParaRPr lang="ru-RU" sz="1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8184" y="1196752"/>
            <a:ext cx="2923453" cy="5001369"/>
          </a:xfrm>
          <a:prstGeom prst="rect">
            <a:avLst/>
          </a:prstGeom>
          <a:solidFill>
            <a:schemeClr val="accent2">
              <a:lumMod val="20000"/>
              <a:lumOff val="8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50" b="1" dirty="0" smtClean="0">
                <a:cs typeface="Times New Roman" panose="02020603050405020304" pitchFamily="18" charset="0"/>
              </a:rPr>
              <a:t>Состав Управления:</a:t>
            </a:r>
            <a:endParaRPr lang="ru-RU" sz="1450" b="1" dirty="0">
              <a:cs typeface="Times New Roman" panose="02020603050405020304" pitchFamily="18" charset="0"/>
            </a:endParaRPr>
          </a:p>
          <a:p>
            <a:r>
              <a:rPr lang="ru-RU" sz="1450" u="sng" dirty="0">
                <a:cs typeface="Times New Roman" panose="02020603050405020304" pitchFamily="18" charset="0"/>
              </a:rPr>
              <a:t>Многоотраслевые территориальные отделы:</a:t>
            </a:r>
            <a:r>
              <a:rPr lang="ru-RU" sz="1450" dirty="0">
                <a:cs typeface="Times New Roman" panose="02020603050405020304" pitchFamily="18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50" dirty="0" smtClean="0">
                <a:cs typeface="Times New Roman" panose="02020603050405020304" pitchFamily="18" charset="0"/>
              </a:rPr>
              <a:t>Сыктывкарский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50" dirty="0" err="1" smtClean="0">
                <a:cs typeface="Times New Roman" panose="02020603050405020304" pitchFamily="18" charset="0"/>
              </a:rPr>
              <a:t>Усинский</a:t>
            </a:r>
            <a:r>
              <a:rPr lang="ru-RU" sz="1450" dirty="0" smtClean="0">
                <a:cs typeface="Times New Roman" panose="02020603050405020304" pitchFamily="18" charset="0"/>
              </a:rPr>
              <a:t> </a:t>
            </a:r>
            <a:endParaRPr lang="ru-RU" sz="1450" dirty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50" dirty="0" err="1" smtClean="0">
                <a:cs typeface="Times New Roman" panose="02020603050405020304" pitchFamily="18" charset="0"/>
              </a:rPr>
              <a:t>Нарьян-Марский</a:t>
            </a:r>
            <a:endParaRPr lang="ru-RU" sz="1450" dirty="0" smtClean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50" dirty="0" err="1" smtClean="0">
                <a:cs typeface="Times New Roman" panose="02020603050405020304" pitchFamily="18" charset="0"/>
              </a:rPr>
              <a:t>Ухтинский</a:t>
            </a:r>
            <a:endParaRPr lang="ru-RU" sz="1450" dirty="0" smtClean="0"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50" dirty="0" smtClean="0">
                <a:cs typeface="Times New Roman" panose="02020603050405020304" pitchFamily="18" charset="0"/>
              </a:rPr>
              <a:t>Воркутинский</a:t>
            </a:r>
            <a:endParaRPr lang="ru-RU" sz="1450" dirty="0">
              <a:cs typeface="Times New Roman" panose="02020603050405020304" pitchFamily="18" charset="0"/>
            </a:endParaRPr>
          </a:p>
          <a:p>
            <a:endParaRPr lang="ru-RU" sz="1450" dirty="0" smtClean="0">
              <a:cs typeface="Times New Roman" panose="02020603050405020304" pitchFamily="18" charset="0"/>
            </a:endParaRPr>
          </a:p>
          <a:p>
            <a:r>
              <a:rPr lang="ru-RU" sz="1450" u="sng" dirty="0" smtClean="0">
                <a:cs typeface="Times New Roman" panose="02020603050405020304" pitchFamily="18" charset="0"/>
              </a:rPr>
              <a:t>Специализированные </a:t>
            </a:r>
            <a:r>
              <a:rPr lang="ru-RU" sz="1450" u="sng" dirty="0">
                <a:cs typeface="Times New Roman" panose="02020603050405020304" pitchFamily="18" charset="0"/>
              </a:rPr>
              <a:t>отделы: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50" dirty="0" smtClean="0">
                <a:cs typeface="Times New Roman" panose="02020603050405020304" pitchFamily="18" charset="0"/>
              </a:rPr>
              <a:t>Межрегиональный </a:t>
            </a:r>
            <a:r>
              <a:rPr lang="ru-RU" sz="1450" dirty="0">
                <a:cs typeface="Times New Roman" panose="02020603050405020304" pitchFamily="18" charset="0"/>
              </a:rPr>
              <a:t>отдел государственного строительного надзора;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50" dirty="0" smtClean="0">
                <a:cs typeface="Times New Roman" panose="02020603050405020304" pitchFamily="18" charset="0"/>
              </a:rPr>
              <a:t>Отдел </a:t>
            </a:r>
            <a:r>
              <a:rPr lang="ru-RU" sz="1450" dirty="0">
                <a:cs typeface="Times New Roman" panose="02020603050405020304" pitchFamily="18" charset="0"/>
              </a:rPr>
              <a:t>энергетического </a:t>
            </a:r>
            <a:r>
              <a:rPr lang="ru-RU" sz="1450" dirty="0" smtClean="0">
                <a:cs typeface="Times New Roman" panose="02020603050405020304" pitchFamily="18" charset="0"/>
              </a:rPr>
              <a:t>надзора и надзора за ГТС.</a:t>
            </a:r>
          </a:p>
          <a:p>
            <a:endParaRPr lang="ru-RU" sz="600" dirty="0">
              <a:cs typeface="Times New Roman" panose="02020603050405020304" pitchFamily="18" charset="0"/>
            </a:endParaRPr>
          </a:p>
          <a:p>
            <a:r>
              <a:rPr lang="ru-RU" sz="1450" u="sng" dirty="0">
                <a:cs typeface="Times New Roman" panose="02020603050405020304" pitchFamily="18" charset="0"/>
              </a:rPr>
              <a:t>а также: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50" dirty="0" smtClean="0">
                <a:cs typeface="Times New Roman" panose="02020603050405020304" pitchFamily="18" charset="0"/>
              </a:rPr>
              <a:t>Отдел </a:t>
            </a:r>
            <a:r>
              <a:rPr lang="ru-RU" sz="1450" dirty="0">
                <a:cs typeface="Times New Roman" panose="02020603050405020304" pitchFamily="18" charset="0"/>
              </a:rPr>
              <a:t>финансово-кадровой и хозяйственной  деятельности;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50" dirty="0" smtClean="0">
                <a:cs typeface="Times New Roman" panose="02020603050405020304" pitchFamily="18" charset="0"/>
              </a:rPr>
              <a:t>Отдел </a:t>
            </a:r>
            <a:r>
              <a:rPr lang="ru-RU" sz="1450" dirty="0">
                <a:cs typeface="Times New Roman" panose="02020603050405020304" pitchFamily="18" charset="0"/>
              </a:rPr>
              <a:t>правового обеспечения и </a:t>
            </a:r>
            <a:r>
              <a:rPr lang="ru-RU" sz="1450" dirty="0" smtClean="0">
                <a:cs typeface="Times New Roman" panose="02020603050405020304" pitchFamily="18" charset="0"/>
              </a:rPr>
              <a:t>лицензионно-разрешительной деятельности</a:t>
            </a:r>
            <a:r>
              <a:rPr lang="ru-RU" sz="1450" dirty="0"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35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79208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800" dirty="0" smtClean="0">
                <a:solidFill>
                  <a:srgbClr val="1F497D"/>
                </a:solidFill>
                <a:ea typeface="+mn-ea"/>
                <a:cs typeface="+mn-cs"/>
              </a:rPr>
              <a:t/>
            </a:r>
            <a:br>
              <a:rPr lang="ru-RU" sz="2800" dirty="0" smtClean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ru-RU" sz="2800" dirty="0">
                <a:solidFill>
                  <a:srgbClr val="1F497D"/>
                </a:solidFill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1F497D"/>
                </a:solidFill>
                <a:ea typeface="+mn-ea"/>
                <a:cs typeface="+mn-cs"/>
              </a:rPr>
            </a:br>
            <a:r>
              <a:rPr lang="ru-RU" sz="2800" dirty="0" smtClean="0">
                <a:solidFill>
                  <a:srgbClr val="1F497D"/>
                </a:solidFill>
                <a:ea typeface="+mn-ea"/>
                <a:cs typeface="+mn-cs"/>
              </a:rPr>
              <a:t>ПЕЧОРСКОЕ </a:t>
            </a:r>
            <a:r>
              <a:rPr lang="ru-RU" sz="2800" dirty="0">
                <a:solidFill>
                  <a:srgbClr val="1F497D"/>
                </a:solidFill>
                <a:ea typeface="+mn-ea"/>
                <a:cs typeface="+mn-cs"/>
              </a:rPr>
              <a:t>УПРАВЛЕНИЕ РОСТЕХНАДЗОРА</a:t>
            </a:r>
            <a:br>
              <a:rPr lang="ru-RU" sz="2800" dirty="0">
                <a:solidFill>
                  <a:srgbClr val="1F497D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606" y="2204865"/>
            <a:ext cx="8435280" cy="2448271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8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064896" cy="792088"/>
          </a:xfrm>
        </p:spPr>
        <p:txBody>
          <a:bodyPr>
            <a:noAutofit/>
          </a:bodyPr>
          <a:lstStyle/>
          <a:p>
            <a:r>
              <a:rPr lang="ru-RU" sz="4000" dirty="0" smtClean="0"/>
              <a:t>О деятельности Управления 2015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23120"/>
            <a:ext cx="8712968" cy="5616624"/>
          </a:xfrm>
        </p:spPr>
        <p:txBody>
          <a:bodyPr>
            <a:noAutofit/>
          </a:bodyPr>
          <a:lstStyle/>
          <a:p>
            <a:pPr marL="0" indent="45720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Деятельность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Управления в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2015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г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. была направлена на: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 </a:t>
            </a:r>
            <a:endParaRPr lang="ru-RU" sz="2000" dirty="0">
              <a:solidFill>
                <a:srgbClr val="7030A0"/>
              </a:solidFill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обеспечение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защищённости 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ОПО, ГТС, объектов энергетики;</a:t>
            </a:r>
          </a:p>
          <a:p>
            <a:pPr>
              <a:spcBef>
                <a:spcPts val="0"/>
              </a:spcBef>
              <a:tabLst>
                <a:tab pos="4267200" algn="l"/>
              </a:tabLst>
            </a:pP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работников </a:t>
            </a:r>
            <a:r>
              <a:rPr lang="ru-RU" sz="2000" dirty="0">
                <a:solidFill>
                  <a:srgbClr val="7030A0"/>
                </a:solidFill>
                <a:latin typeface="Times New Roman"/>
                <a:ea typeface="Times New Roman"/>
              </a:rPr>
              <a:t>этих </a:t>
            </a:r>
            <a:r>
              <a:rPr lang="ru-RU" sz="2000" dirty="0" smtClean="0">
                <a:solidFill>
                  <a:srgbClr val="7030A0"/>
                </a:solidFill>
                <a:latin typeface="Times New Roman"/>
                <a:ea typeface="Times New Roman"/>
              </a:rPr>
              <a:t>объектов </a:t>
            </a:r>
            <a:r>
              <a:rPr lang="ru-RU" sz="2000" b="1" dirty="0" smtClean="0">
                <a:solidFill>
                  <a:srgbClr val="7030A0"/>
                </a:solidFill>
                <a:latin typeface="Times New Roman"/>
                <a:ea typeface="Times New Roman"/>
              </a:rPr>
              <a:t>от </a:t>
            </a:r>
            <a:r>
              <a:rPr lang="ru-RU" sz="2000" b="1" dirty="0">
                <a:solidFill>
                  <a:srgbClr val="7030A0"/>
                </a:solidFill>
                <a:latin typeface="Times New Roman"/>
                <a:ea typeface="Times New Roman"/>
              </a:rPr>
              <a:t>угроз техногенного характера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Применение полномочий </a:t>
            </a:r>
            <a:r>
              <a:rPr lang="ru-RU" sz="2000" b="1" dirty="0" err="1">
                <a:solidFill>
                  <a:srgbClr val="0000FF"/>
                </a:solidFill>
                <a:latin typeface="Times New Roman"/>
                <a:ea typeface="Times New Roman"/>
              </a:rPr>
              <a:t>Ростехнадзора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, направленных </a:t>
            </a:r>
            <a:endParaRPr lang="ru-RU" sz="2000" b="1" dirty="0" smtClean="0">
              <a:solidFill>
                <a:srgbClr val="0000FF"/>
              </a:solidFill>
              <a:latin typeface="Times New Roman"/>
              <a:ea typeface="Times New Roman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00FF"/>
                </a:solidFill>
                <a:latin typeface="Times New Roman"/>
                <a:ea typeface="Times New Roman"/>
              </a:rPr>
              <a:t>на </a:t>
            </a:r>
            <a:r>
              <a:rPr lang="ru-RU" sz="2000" b="1" dirty="0">
                <a:solidFill>
                  <a:srgbClr val="0000FF"/>
                </a:solidFill>
                <a:latin typeface="Times New Roman"/>
                <a:ea typeface="Times New Roman"/>
              </a:rPr>
              <a:t>недопущение нарушений обязательных требований</a:t>
            </a:r>
            <a:r>
              <a:rPr lang="ru-RU" sz="2000" dirty="0">
                <a:solidFill>
                  <a:srgbClr val="0000FF"/>
                </a:solidFill>
                <a:latin typeface="Times New Roman"/>
                <a:ea typeface="Times New Roman"/>
              </a:rPr>
              <a:t>, к: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юридическим </a:t>
            </a:r>
            <a:r>
              <a:rPr lang="ru-RU" sz="2000" dirty="0">
                <a:solidFill>
                  <a:srgbClr val="0000FF"/>
                </a:solidFill>
                <a:latin typeface="Times New Roman"/>
                <a:ea typeface="Times New Roman"/>
              </a:rPr>
              <a:t>лицам;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гражданам</a:t>
            </a:r>
            <a:r>
              <a:rPr lang="ru-RU" sz="2000" dirty="0">
                <a:solidFill>
                  <a:srgbClr val="0000FF"/>
                </a:solidFill>
                <a:latin typeface="Times New Roman"/>
                <a:ea typeface="Times New Roman"/>
              </a:rPr>
              <a:t>;</a:t>
            </a:r>
            <a:endParaRPr lang="ru-RU" sz="2000" dirty="0"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0000FF"/>
                </a:solidFill>
                <a:latin typeface="Times New Roman"/>
                <a:ea typeface="Times New Roman"/>
              </a:rPr>
              <a:t>индивидуальным предпринимателям.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ea typeface="Times New Roman"/>
              </a:rPr>
              <a:t>Главная задача: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совершенствование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форм и методов надзорной деятельности, повышение эффективности при реализации полномочий </a:t>
            </a:r>
            <a:r>
              <a:rPr lang="ru-RU" sz="2000" dirty="0" err="1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Ростехнадзора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улучшение качества предоставляемых государственных </a:t>
            </a: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услуг;</a:t>
            </a:r>
            <a:endParaRPr lang="ru-RU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20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учёт   </a:t>
            </a:r>
            <a:r>
              <a:rPr lang="ru-RU" sz="2000" dirty="0">
                <a:solidFill>
                  <a:srgbClr val="002060"/>
                </a:solidFill>
                <a:latin typeface="Times New Roman"/>
                <a:ea typeface="Times New Roman"/>
              </a:rPr>
              <a:t>дифференциации  контрольной и разрешительной деятельности исходя из степени  риска и масштаба возможных последствий аварий на ОПО.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000" b="1" dirty="0">
                <a:solidFill>
                  <a:srgbClr val="800000"/>
                </a:solidFill>
                <a:latin typeface="Times New Roman"/>
                <a:ea typeface="Times New Roman"/>
              </a:rPr>
              <a:t>Основа, для достижения поставленных задач</a:t>
            </a:r>
            <a:endParaRPr lang="ru-RU" sz="2000" dirty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Решения </a:t>
            </a:r>
            <a:r>
              <a:rPr lang="ru-RU" sz="2000" dirty="0">
                <a:solidFill>
                  <a:srgbClr val="800000"/>
                </a:solidFill>
                <a:latin typeface="Times New Roman"/>
                <a:ea typeface="Times New Roman"/>
              </a:rPr>
              <a:t>заседания Коллегии </a:t>
            </a:r>
            <a:r>
              <a:rPr lang="ru-RU" sz="2000" dirty="0" err="1">
                <a:solidFill>
                  <a:srgbClr val="800000"/>
                </a:solidFill>
                <a:latin typeface="Times New Roman"/>
                <a:ea typeface="Times New Roman"/>
              </a:rPr>
              <a:t>Ростехнадзора</a:t>
            </a:r>
            <a:r>
              <a:rPr lang="ru-RU" sz="2000" dirty="0">
                <a:solidFill>
                  <a:srgbClr val="800000"/>
                </a:solidFill>
                <a:latin typeface="Times New Roman"/>
                <a:ea typeface="Times New Roman"/>
              </a:rPr>
              <a:t> от </a:t>
            </a:r>
            <a:r>
              <a:rPr lang="ru-RU" sz="20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19.02.2015.</a:t>
            </a:r>
            <a:endParaRPr lang="ru-RU" sz="2000" dirty="0">
              <a:solidFill>
                <a:srgbClr val="8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0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Выполнение решений </a:t>
            </a:r>
            <a:r>
              <a:rPr lang="ru-RU" sz="4000" dirty="0" smtClean="0"/>
              <a:t>Коллегии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56984" cy="5400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500" b="1" dirty="0" smtClean="0">
                <a:solidFill>
                  <a:srgbClr val="800000"/>
                </a:solidFill>
                <a:latin typeface="Times New Roman"/>
                <a:ea typeface="Times New Roman"/>
              </a:rPr>
              <a:t>В целях выполнения </a:t>
            </a:r>
            <a:r>
              <a:rPr lang="ru-RU" sz="2500" b="1" dirty="0">
                <a:solidFill>
                  <a:srgbClr val="800000"/>
                </a:solidFill>
                <a:latin typeface="Times New Roman"/>
                <a:ea typeface="Times New Roman"/>
              </a:rPr>
              <a:t>решений Коллегии:</a:t>
            </a:r>
            <a:endParaRPr lang="ru-RU" sz="2500" dirty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0"/>
              </a:spcBef>
              <a:tabLst>
                <a:tab pos="1272540" algn="l"/>
              </a:tabLst>
            </a:pPr>
            <a:r>
              <a:rPr lang="ru-RU" sz="25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Актуализирована информация, находящаяся в территориальном разделе государственного реестра ОПО, обеспечивается её регулярное и своевременное обновление. </a:t>
            </a:r>
            <a:endParaRPr lang="ru-RU" sz="2500" dirty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pPr algn="just">
              <a:spcBef>
                <a:spcPts val="0"/>
              </a:spcBef>
            </a:pPr>
            <a:r>
              <a:rPr lang="ru-RU" sz="25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При проведении контрольно-надзорных мероприятий ОПО обращается особое внимание на:</a:t>
            </a:r>
          </a:p>
          <a:p>
            <a:pPr marL="354013" indent="0" algn="just">
              <a:spcBef>
                <a:spcPts val="0"/>
              </a:spcBef>
              <a:buNone/>
            </a:pPr>
            <a:r>
              <a:rPr lang="ru-RU" sz="25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- наличие и функционирование СУПБ в соответствии с требованиями, утверждёнными постановлением Правительства РФ от 26.06.2013 № 536;</a:t>
            </a:r>
          </a:p>
          <a:p>
            <a:pPr marL="354013" indent="0" algn="just">
              <a:spcBef>
                <a:spcPts val="0"/>
              </a:spcBef>
              <a:buNone/>
            </a:pPr>
            <a:r>
              <a:rPr lang="ru-RU" sz="25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- соответствие  планов мероприятий по локализации и ликвидации последствий аварий требованиям Положения, утверждённого </a:t>
            </a:r>
            <a:r>
              <a:rPr lang="ru-RU" sz="2500" dirty="0">
                <a:solidFill>
                  <a:srgbClr val="800000"/>
                </a:solidFill>
                <a:latin typeface="Times New Roman"/>
                <a:ea typeface="Times New Roman"/>
              </a:rPr>
              <a:t>постановлением Правительства РФ </a:t>
            </a:r>
            <a:r>
              <a:rPr lang="ru-RU" sz="25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от </a:t>
            </a:r>
            <a:r>
              <a:rPr lang="ru-RU" sz="2500" dirty="0">
                <a:solidFill>
                  <a:srgbClr val="800000"/>
                </a:solidFill>
                <a:latin typeface="Times New Roman"/>
                <a:ea typeface="Times New Roman"/>
              </a:rPr>
              <a:t>26.06.2013 № </a:t>
            </a:r>
            <a:r>
              <a:rPr lang="ru-RU" sz="25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730;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BACC6">
                    <a:lumMod val="20000"/>
                    <a:lumOff val="80000"/>
                  </a:srgbClr>
                </a:solidFill>
              </a:rPr>
              <a:pPr/>
              <a:t>4</a:t>
            </a:fld>
            <a:endParaRPr lang="ru-RU" dirty="0">
              <a:solidFill>
                <a:srgbClr val="4BACC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Выполнение решений </a:t>
            </a:r>
            <a:r>
              <a:rPr lang="ru-RU" sz="4000" dirty="0" smtClean="0"/>
              <a:t>Коллегии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856984" cy="5400600"/>
          </a:xfrm>
        </p:spPr>
        <p:txBody>
          <a:bodyPr>
            <a:noAutofit/>
          </a:bodyPr>
          <a:lstStyle/>
          <a:p>
            <a:pPr marL="633413" indent="-279400" algn="just">
              <a:spcBef>
                <a:spcPts val="0"/>
              </a:spcBef>
              <a:buNone/>
              <a:tabLst>
                <a:tab pos="722313" algn="l"/>
              </a:tabLst>
            </a:pPr>
            <a:r>
              <a:rPr lang="ru-RU" sz="25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- наличие вспомогательных горноспасательных команд в соответствии с приказом МЧС РФ от 29.11.2013 № 765;</a:t>
            </a:r>
          </a:p>
          <a:p>
            <a:pPr marL="696913" algn="just">
              <a:spcBef>
                <a:spcPts val="0"/>
              </a:spcBef>
              <a:buFontTx/>
              <a:buChar char="-"/>
            </a:pPr>
            <a:r>
              <a:rPr lang="ru-RU" sz="25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наличие договоров на обслуживание с профессиональными аварийно-спасательными службами и формированиями, а также собственных профессиональных аварийно-спасательных служб </a:t>
            </a:r>
            <a:r>
              <a:rPr lang="ru-RU" sz="2500" dirty="0">
                <a:solidFill>
                  <a:srgbClr val="800000"/>
                </a:solidFill>
                <a:latin typeface="Times New Roman"/>
                <a:ea typeface="Times New Roman"/>
              </a:rPr>
              <a:t>и </a:t>
            </a:r>
            <a:r>
              <a:rPr lang="ru-RU" sz="25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формирований;</a:t>
            </a:r>
          </a:p>
          <a:p>
            <a:pPr marL="696913" algn="just">
              <a:spcBef>
                <a:spcPts val="0"/>
              </a:spcBef>
              <a:buFontTx/>
              <a:buChar char="-"/>
            </a:pPr>
            <a:r>
              <a:rPr lang="ru-RU" sz="2500" dirty="0">
                <a:solidFill>
                  <a:srgbClr val="800000"/>
                </a:solidFill>
                <a:latin typeface="Times New Roman"/>
                <a:ea typeface="Times New Roman"/>
              </a:rPr>
              <a:t>наличие </a:t>
            </a:r>
            <a:r>
              <a:rPr lang="ru-RU" sz="25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систем позиционирования в соответствии с требованиями ФНП «Правила безопасности при ведении горных работ и переработке твёрдых полезных ископаемых»;</a:t>
            </a:r>
          </a:p>
          <a:p>
            <a:pPr marL="696913" algn="just">
              <a:spcBef>
                <a:spcPts val="0"/>
              </a:spcBef>
              <a:buFontTx/>
              <a:buChar char="-"/>
            </a:pPr>
            <a:r>
              <a:rPr lang="ru-RU" sz="25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наличие подтверждения соответствия технических устройств техническим регламентам.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BACC6">
                    <a:lumMod val="20000"/>
                    <a:lumOff val="80000"/>
                  </a:srgbClr>
                </a:solidFill>
              </a:rPr>
              <a:pPr/>
              <a:t>5</a:t>
            </a:fld>
            <a:endParaRPr lang="ru-RU" dirty="0">
              <a:solidFill>
                <a:srgbClr val="4BACC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48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Выполнение решений Коллегии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184576"/>
          </a:xfrm>
        </p:spPr>
        <p:txBody>
          <a:bodyPr>
            <a:normAutofit fontScale="25000" lnSpcReduction="20000"/>
          </a:bodyPr>
          <a:lstStyle/>
          <a:p>
            <a:pPr marL="176213" indent="-176213" algn="just">
              <a:spcAft>
                <a:spcPts val="0"/>
              </a:spcAft>
            </a:pPr>
            <a:r>
              <a:rPr lang="ru-RU" sz="100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Усилен контроль за соблюдением законодательства РФ в части надлежащего учёта инцидентов на ОПО, анализа причин их возникновения, принятия мер по устранению и профилактике инцидентов, а также своевременности представления достоверной информации о количестве таких инцидентов, причинах их возникновения и принятых мерах.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dirty="0" smtClean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pPr marL="176213" indent="-176213" algn="just">
              <a:spcAft>
                <a:spcPts val="0"/>
              </a:spcAft>
            </a:pPr>
            <a:r>
              <a:rPr lang="ru-RU" sz="10000" dirty="0">
                <a:solidFill>
                  <a:srgbClr val="800000"/>
                </a:solidFill>
                <a:latin typeface="Times New Roman"/>
                <a:ea typeface="Times New Roman"/>
              </a:rPr>
              <a:t>Усилен </a:t>
            </a:r>
            <a:r>
              <a:rPr lang="ru-RU" sz="100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контроль за соблюдением нормативных требований на поднадзорных взрывопожароопасных и химически опасных объектах в части применения современных безопасных технологий и технических устройств, за выполнением мероприятий, направленных на предупреждение аварийности и случаев смертельного травматизма при проведении работ повышенной опасности.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500" dirty="0">
              <a:solidFill>
                <a:srgbClr val="800000"/>
              </a:solidFill>
              <a:latin typeface="Times New Roman"/>
              <a:ea typeface="Times New Roman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BACC6">
                    <a:lumMod val="20000"/>
                    <a:lumOff val="80000"/>
                  </a:srgbClr>
                </a:solidFill>
              </a:rPr>
              <a:pPr/>
              <a:t>6</a:t>
            </a:fld>
            <a:endParaRPr lang="ru-RU" dirty="0">
              <a:solidFill>
                <a:srgbClr val="4BACC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45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Выполнение решений Коллегии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30036"/>
            <a:ext cx="8928992" cy="5400600"/>
          </a:xfrm>
        </p:spPr>
        <p:txBody>
          <a:bodyPr>
            <a:normAutofit fontScale="25000" lnSpcReduction="20000"/>
          </a:bodyPr>
          <a:lstStyle/>
          <a:p>
            <a:pPr marL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72540" algn="l"/>
              </a:tabLst>
            </a:pPr>
            <a:r>
              <a:rPr lang="ru-RU" sz="94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Усилен контроль за выполнением мероприятий по повышению уровня противоаварийной устойчивости и взрывобезопасности, а также приведению ОПО в соответствие с требованиями ПБ, установленными ФНП в области промышленной безопасности.</a:t>
            </a:r>
          </a:p>
          <a:p>
            <a:pPr marL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72540" algn="l"/>
              </a:tabLst>
            </a:pPr>
            <a:r>
              <a:rPr lang="ru-RU" sz="9400" dirty="0">
                <a:solidFill>
                  <a:srgbClr val="800000"/>
                </a:solidFill>
                <a:latin typeface="Times New Roman"/>
                <a:ea typeface="Times New Roman"/>
              </a:rPr>
              <a:t>Усилен контроль </a:t>
            </a:r>
            <a:r>
              <a:rPr lang="ru-RU" sz="94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за выполнением требований законодательства о наличии необходимой квалификации должностных лиц горнодобывающих предприятий, осуществляющих руководство соответствующими службами и технологическими процессами.</a:t>
            </a:r>
          </a:p>
          <a:p>
            <a:pPr marL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72540" algn="l"/>
              </a:tabLst>
            </a:pPr>
            <a:r>
              <a:rPr lang="ru-RU" sz="94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Систематизирована работа по повышению качества при рассмотрении планов развития горных работ.</a:t>
            </a:r>
          </a:p>
          <a:p>
            <a:pPr marL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72540" algn="l"/>
              </a:tabLst>
            </a:pPr>
            <a:r>
              <a:rPr lang="ru-RU" sz="94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Обеспечено привлечение к административной ответственности юридических лиц, ответственных за нарушения требований ПБ, по итогам расследования аварий и несчастных случаев.</a:t>
            </a:r>
            <a:endParaRPr lang="ru-RU" sz="9400" dirty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endParaRPr lang="ru-RU" sz="4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BACC6">
                    <a:lumMod val="20000"/>
                    <a:lumOff val="80000"/>
                  </a:srgbClr>
                </a:solidFill>
              </a:rPr>
              <a:pPr/>
              <a:t>7</a:t>
            </a:fld>
            <a:endParaRPr lang="ru-RU" dirty="0">
              <a:solidFill>
                <a:srgbClr val="4BACC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36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Выполнение решений Коллегии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256584"/>
          </a:xfrm>
        </p:spPr>
        <p:txBody>
          <a:bodyPr>
            <a:normAutofit fontScale="25000" lnSpcReduction="20000"/>
          </a:bodyPr>
          <a:lstStyle/>
          <a:p>
            <a:pPr marL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72540" algn="l"/>
              </a:tabLst>
            </a:pP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Обеспечен контроль качества осуществления деятельности по:</a:t>
            </a:r>
            <a:endParaRPr lang="ru-RU" sz="8800" dirty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pPr marL="354013" lvl="0" indent="-177800" algn="just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272540" algn="l"/>
              </a:tabLst>
            </a:pPr>
            <a:r>
              <a:rPr lang="ru-RU" sz="8800" dirty="0">
                <a:solidFill>
                  <a:srgbClr val="800000"/>
                </a:solidFill>
                <a:latin typeface="Times New Roman"/>
                <a:ea typeface="Times New Roman"/>
              </a:rPr>
              <a:t>р</a:t>
            </a: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егистрации объектов, на которых используются подъёмные сооружения и оборудование, работающее под избыточным давлением, в государственном реестре ОПО;</a:t>
            </a:r>
          </a:p>
          <a:p>
            <a:pPr marL="354013" lvl="0" indent="-177800" algn="just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272540" algn="l"/>
              </a:tabLst>
            </a:pPr>
            <a:r>
              <a:rPr lang="ru-RU" sz="8800" dirty="0">
                <a:solidFill>
                  <a:srgbClr val="800000"/>
                </a:solidFill>
                <a:latin typeface="Times New Roman"/>
                <a:ea typeface="Times New Roman"/>
              </a:rPr>
              <a:t>у</a:t>
            </a: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чёту </a:t>
            </a:r>
            <a:r>
              <a:rPr lang="ru-RU" sz="8800" dirty="0">
                <a:solidFill>
                  <a:srgbClr val="800000"/>
                </a:solidFill>
                <a:latin typeface="Times New Roman"/>
                <a:ea typeface="Times New Roman"/>
              </a:rPr>
              <a:t>указанного </a:t>
            </a: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оборудования и пуску его в эксплуатацию;</a:t>
            </a:r>
          </a:p>
          <a:p>
            <a:pPr marL="354013" lvl="0" indent="-177800" algn="just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272540" algn="l"/>
              </a:tabLst>
            </a:pP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лицензионному контролю;</a:t>
            </a:r>
          </a:p>
          <a:p>
            <a:pPr marL="354013" lvl="0" indent="-177800" algn="just">
              <a:lnSpc>
                <a:spcPct val="120000"/>
              </a:lnSpc>
              <a:spcBef>
                <a:spcPts val="0"/>
              </a:spcBef>
              <a:buFontTx/>
              <a:buChar char="-"/>
              <a:tabLst>
                <a:tab pos="1272540" algn="l"/>
              </a:tabLst>
            </a:pPr>
            <a:r>
              <a:rPr lang="ru-RU" sz="8800" dirty="0">
                <a:solidFill>
                  <a:srgbClr val="800000"/>
                </a:solidFill>
                <a:latin typeface="Times New Roman"/>
                <a:ea typeface="Times New Roman"/>
              </a:rPr>
              <a:t>р</a:t>
            </a: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асследованию причин аварий и несчастных случаев, происшедших при эксплуатации </a:t>
            </a:r>
            <a:r>
              <a:rPr lang="ru-RU" sz="8800" dirty="0">
                <a:solidFill>
                  <a:srgbClr val="800000"/>
                </a:solidFill>
                <a:latin typeface="Times New Roman"/>
                <a:ea typeface="Times New Roman"/>
              </a:rPr>
              <a:t>подъёмных сооружений и оборудования, работающего под избыточным </a:t>
            </a: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давлением.</a:t>
            </a:r>
            <a:endParaRPr lang="ru-RU" sz="8800" dirty="0">
              <a:solidFill>
                <a:srgbClr val="800000"/>
              </a:solidFill>
              <a:latin typeface="Times New Roman"/>
              <a:ea typeface="Times New Roman"/>
            </a:endParaRPr>
          </a:p>
          <a:p>
            <a:pPr marL="3600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72540" algn="l"/>
              </a:tabLst>
            </a:pP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Обеспечено выполнение мероприятий, предусмотренных:</a:t>
            </a:r>
          </a:p>
          <a:p>
            <a:pPr marL="354013" indent="-1778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72540" algn="l"/>
              </a:tabLst>
            </a:pP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Планом деятельности </a:t>
            </a:r>
            <a:r>
              <a:rPr lang="ru-RU" sz="8800" dirty="0" err="1" smtClean="0">
                <a:solidFill>
                  <a:srgbClr val="800000"/>
                </a:solidFill>
                <a:latin typeface="Times New Roman"/>
                <a:ea typeface="Times New Roman"/>
              </a:rPr>
              <a:t>Ростехнадзора</a:t>
            </a: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 на 2014-2018 годы;</a:t>
            </a:r>
          </a:p>
          <a:p>
            <a:pPr marL="354013" indent="-1778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72540" algn="l"/>
              </a:tabLst>
            </a:pP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Планом проведения плановых проверок юридических лиц и индивидуальных предпринимателей на 2015 год;</a:t>
            </a:r>
          </a:p>
          <a:p>
            <a:pPr marL="354013" indent="-1778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72540" algn="l"/>
              </a:tabLst>
            </a:pP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Планом нормотворческой деятельности </a:t>
            </a:r>
            <a:r>
              <a:rPr lang="ru-RU" sz="8800" dirty="0" err="1" smtClean="0">
                <a:solidFill>
                  <a:srgbClr val="800000"/>
                </a:solidFill>
                <a:latin typeface="Times New Roman"/>
                <a:ea typeface="Times New Roman"/>
              </a:rPr>
              <a:t>Ростехнадзора</a:t>
            </a: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 на 2015 год;</a:t>
            </a:r>
          </a:p>
          <a:p>
            <a:pPr marL="354013" indent="-1778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tabLst>
                <a:tab pos="1272540" algn="l"/>
              </a:tabLst>
            </a:pP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Планом противодействия коррупции </a:t>
            </a:r>
            <a:r>
              <a:rPr lang="ru-RU" sz="8800" dirty="0" err="1" smtClean="0">
                <a:solidFill>
                  <a:srgbClr val="800000"/>
                </a:solidFill>
                <a:latin typeface="Times New Roman"/>
                <a:ea typeface="Times New Roman"/>
              </a:rPr>
              <a:t>Ростехнадзора</a:t>
            </a: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 на 2014-2015 годы.</a:t>
            </a:r>
          </a:p>
          <a:p>
            <a:pPr marL="3600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tabLst>
                <a:tab pos="1272540" algn="l"/>
              </a:tabLst>
            </a:pPr>
            <a:r>
              <a:rPr lang="ru-RU" sz="8800" dirty="0" smtClean="0">
                <a:solidFill>
                  <a:srgbClr val="800000"/>
                </a:solidFill>
                <a:latin typeface="Times New Roman"/>
                <a:ea typeface="Times New Roman"/>
              </a:rPr>
              <a:t>Выполнены </a:t>
            </a:r>
            <a:r>
              <a:rPr lang="ru-RU" sz="8800" dirty="0">
                <a:solidFill>
                  <a:srgbClr val="800000"/>
                </a:solidFill>
                <a:latin typeface="Times New Roman"/>
                <a:ea typeface="Times New Roman"/>
              </a:rPr>
              <a:t>другие решения.</a:t>
            </a:r>
          </a:p>
          <a:p>
            <a:endParaRPr lang="ru-RU" sz="40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rgbClr val="4BACC6">
                    <a:lumMod val="20000"/>
                    <a:lumOff val="80000"/>
                  </a:srgbClr>
                </a:solidFill>
              </a:rPr>
              <a:pPr/>
              <a:t>8</a:t>
            </a:fld>
            <a:endParaRPr lang="ru-RU" dirty="0">
              <a:solidFill>
                <a:srgbClr val="4BACC6">
                  <a:lumMod val="20000"/>
                  <a:lumOff val="80000"/>
                </a:srgb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55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Технологический надзор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30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87804218"/>
              </p:ext>
            </p:extLst>
          </p:nvPr>
        </p:nvGraphicFramePr>
        <p:xfrm>
          <a:off x="251520" y="1124744"/>
          <a:ext cx="8640960" cy="5389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094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 москву 201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 москву 2014</Template>
  <TotalTime>4524</TotalTime>
  <Words>844</Words>
  <Application>Microsoft Office PowerPoint</Application>
  <PresentationFormat>Экран (4:3)</PresentationFormat>
  <Paragraphs>117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 москву 2014</vt:lpstr>
      <vt:lpstr>Об итогах деятельности Печорского управления Ростехнадзора  в 2015 году</vt:lpstr>
      <vt:lpstr>Об Управлении</vt:lpstr>
      <vt:lpstr>О деятельности Управления 2015</vt:lpstr>
      <vt:lpstr>Выполнение решений Коллегии</vt:lpstr>
      <vt:lpstr>Выполнение решений Коллегии</vt:lpstr>
      <vt:lpstr>Выполнение решений Коллегии</vt:lpstr>
      <vt:lpstr>Выполнение решений Коллегии</vt:lpstr>
      <vt:lpstr>Выполнение решений Коллегии</vt:lpstr>
      <vt:lpstr>Технологический надзор</vt:lpstr>
      <vt:lpstr>Технологический надзор</vt:lpstr>
      <vt:lpstr>Технологический надзор</vt:lpstr>
      <vt:lpstr>Технологический надзор</vt:lpstr>
      <vt:lpstr>Технологический надзор</vt:lpstr>
      <vt:lpstr>Перерегистрация ОПО</vt:lpstr>
      <vt:lpstr>Заключения экспертизы ПБ</vt:lpstr>
      <vt:lpstr>Энергетический надзор</vt:lpstr>
      <vt:lpstr>Строительный надзор</vt:lpstr>
      <vt:lpstr>Строительный надзор</vt:lpstr>
      <vt:lpstr>Проверка Управления ЦА Ростехнадзора</vt:lpstr>
      <vt:lpstr>  ПЕЧОРСКОЕ УПРАВЛЕНИЕ РОСТЕХНАДЗОРА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Общие показатели</dc:title>
  <dc:creator>arm3</dc:creator>
  <cp:lastModifiedBy>U056</cp:lastModifiedBy>
  <cp:revision>347</cp:revision>
  <cp:lastPrinted>2015-02-05T14:42:24Z</cp:lastPrinted>
  <dcterms:modified xsi:type="dcterms:W3CDTF">2018-06-19T06:51:46Z</dcterms:modified>
</cp:coreProperties>
</file>