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1" r:id="rId6"/>
    <p:sldId id="262" r:id="rId7"/>
    <p:sldId id="263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81" r:id="rId19"/>
    <p:sldId id="282" r:id="rId20"/>
    <p:sldId id="283" r:id="rId21"/>
    <p:sldId id="284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AC0B"/>
    <a:srgbClr val="03EDD1"/>
    <a:srgbClr val="03ED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-5.830389828127453E-3"/>
                  <c:y val="-1.4697441025071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610850401378727E-2"/>
                  <c:y val="-1.175795282005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Число проверок</c:v>
                </c:pt>
                <c:pt idx="1">
                  <c:v>Выявлено нарушений</c:v>
                </c:pt>
                <c:pt idx="2">
                  <c:v>Административные наказания</c:v>
                </c:pt>
                <c:pt idx="3">
                  <c:v>Сумма штрафов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1727</c:v>
                </c:pt>
                <c:pt idx="1">
                  <c:v>8201</c:v>
                </c:pt>
                <c:pt idx="2">
                  <c:v>1107</c:v>
                </c:pt>
                <c:pt idx="3">
                  <c:v>24508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E5AC0B"/>
            </a:solidFill>
          </c:spPr>
          <c:invertIfNegative val="0"/>
          <c:dLbls>
            <c:dLbl>
              <c:idx val="0"/>
              <c:layout>
                <c:manualLayout>
                  <c:x val="2.0925170272982851E-2"/>
                  <c:y val="-2.93948820501425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419825292481682E-2"/>
                  <c:y val="-2.93948820501425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903790350977952E-2"/>
                  <c:y val="-5.87897641002846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903790350977952E-2"/>
                  <c:y val="-5.8789764100285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Число проверок</c:v>
                </c:pt>
                <c:pt idx="1">
                  <c:v>Выявлено нарушений</c:v>
                </c:pt>
                <c:pt idx="2">
                  <c:v>Административные наказания</c:v>
                </c:pt>
                <c:pt idx="3">
                  <c:v>Сумма штрафов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1809</c:v>
                </c:pt>
                <c:pt idx="1">
                  <c:v>11753</c:v>
                </c:pt>
                <c:pt idx="2">
                  <c:v>1163</c:v>
                </c:pt>
                <c:pt idx="3">
                  <c:v>33782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8521856"/>
        <c:axId val="58609664"/>
        <c:axId val="0"/>
      </c:bar3DChart>
      <c:catAx>
        <c:axId val="58521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8609664"/>
        <c:crosses val="autoZero"/>
        <c:auto val="1"/>
        <c:lblAlgn val="ctr"/>
        <c:lblOffset val="100"/>
        <c:noMultiLvlLbl val="0"/>
      </c:catAx>
      <c:valAx>
        <c:axId val="58609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521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794848594977217"/>
          <c:y val="6.8614829833722205E-2"/>
          <c:w val="9.3083583933235292E-2"/>
          <c:h val="0.130837777284005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328274449199042"/>
          <c:y val="4.731859061730268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Наложено штрафов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0.13238486696146612"/>
                  <c:y val="3.5525862979994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278090902991069E-2"/>
                  <c:y val="-1.4045526106855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029115233685927E-2"/>
                  <c:y val="-6.2089984581658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ст.9.11 КоАП</c:v>
                </c:pt>
                <c:pt idx="1">
                  <c:v>ст.19.5 КоАП</c:v>
                </c:pt>
                <c:pt idx="2">
                  <c:v>др. ст. КоАП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408</c:v>
                </c:pt>
                <c:pt idx="1">
                  <c:v>36</c:v>
                </c:pt>
                <c:pt idx="2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0458454272535811"/>
          <c:y val="0.29278727802174032"/>
          <c:w val="0.39541545727464184"/>
          <c:h val="0.52156083534578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dirty="0"/>
              <a:t>Сумма штрафов </a:t>
            </a:r>
            <a:r>
              <a:rPr lang="ru-RU" sz="1400" b="0" dirty="0"/>
              <a:t>(тыс. руб.)</a:t>
            </a:r>
          </a:p>
        </c:rich>
      </c:tx>
      <c:layout>
        <c:manualLayout>
          <c:xMode val="edge"/>
          <c:yMode val="edge"/>
          <c:x val="0.21564704367230939"/>
          <c:y val="0.1204473215713159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штрафов (тыс. руб.)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0.11346883935161436"/>
                  <c:y val="5.3990274793315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ст.9.11 КоАП</c:v>
                </c:pt>
                <c:pt idx="1">
                  <c:v>ст.19.5 КоАП</c:v>
                </c:pt>
                <c:pt idx="2">
                  <c:v>др. ст. КоАП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1423</c:v>
                </c:pt>
                <c:pt idx="1">
                  <c:v>195</c:v>
                </c:pt>
                <c:pt idx="2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0458454272535811"/>
          <c:y val="0.29278727802174032"/>
          <c:w val="0.39541545727464184"/>
          <c:h val="0.52156083534578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366171979333736"/>
          <c:y val="4.731859061730268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административных дел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1"/>
              <c:layout>
                <c:manualLayout>
                  <c:x val="-1.1620850459623081E-2"/>
                  <c:y val="8.3381656780682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ст.9.4 КоАП</c:v>
                </c:pt>
                <c:pt idx="1">
                  <c:v>ст.9.5 КоАП</c:v>
                </c:pt>
                <c:pt idx="2">
                  <c:v>др. ст. КоАП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36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0458454272535811"/>
          <c:y val="0.29278727802174032"/>
          <c:w val="0.39541545727464184"/>
          <c:h val="0.52156083534578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328274449199042"/>
          <c:y val="4.731859061730268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Наложено штрафов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6.5825151674534482E-2"/>
                  <c:y val="-0.144640771621581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278090902991069E-2"/>
                  <c:y val="-1.4045526106855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029115233685927E-2"/>
                  <c:y val="-6.2089984581658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ст.9.4 КоАП</c:v>
                </c:pt>
                <c:pt idx="1">
                  <c:v>ст.9.5 КоАП</c:v>
                </c:pt>
                <c:pt idx="2">
                  <c:v>др. ст. КоАП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</c:v>
                </c:pt>
                <c:pt idx="1">
                  <c:v>26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0458454272535811"/>
          <c:y val="0.29278727802174032"/>
          <c:w val="0.39541545727464184"/>
          <c:h val="0.52156083534578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dirty="0"/>
              <a:t>Сумма штрафов </a:t>
            </a:r>
            <a:r>
              <a:rPr lang="ru-RU" sz="1400" b="0" dirty="0"/>
              <a:t>(тыс. руб.)</a:t>
            </a:r>
          </a:p>
        </c:rich>
      </c:tx>
      <c:layout>
        <c:manualLayout>
          <c:xMode val="edge"/>
          <c:yMode val="edge"/>
          <c:x val="0.21564704367230939"/>
          <c:y val="0.1204473215713159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штрафов (тыс. руб.)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0316059860305758"/>
                  <c:y val="-0.100870567226947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ст.9.4 КоАП</c:v>
                </c:pt>
                <c:pt idx="1">
                  <c:v>ст.9.5 КоАП</c:v>
                </c:pt>
                <c:pt idx="2">
                  <c:v>др. ст. КоАП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1180</c:v>
                </c:pt>
                <c:pt idx="1">
                  <c:v>1474</c:v>
                </c:pt>
                <c:pt idx="2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0458454272535811"/>
          <c:y val="0.29278727802174032"/>
          <c:w val="0.39541545727464184"/>
          <c:h val="0.52156083534578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3"/>
              <c:layout>
                <c:manualLayout>
                  <c:x val="-1.6441205214486526E-2"/>
                  <c:y val="-2.93948820501425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Число проверок</c:v>
                </c:pt>
                <c:pt idx="1">
                  <c:v>Выявлено нарушений</c:v>
                </c:pt>
                <c:pt idx="2">
                  <c:v>Административные наказания</c:v>
                </c:pt>
                <c:pt idx="3">
                  <c:v>Сумма штрафов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842</c:v>
                </c:pt>
                <c:pt idx="1">
                  <c:v>3863</c:v>
                </c:pt>
                <c:pt idx="2">
                  <c:v>669</c:v>
                </c:pt>
                <c:pt idx="3">
                  <c:v>21600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3EDD1"/>
            </a:solidFill>
          </c:spPr>
          <c:invertIfNegative val="0"/>
          <c:dLbls>
            <c:dLbl>
              <c:idx val="0"/>
              <c:layout>
                <c:manualLayout>
                  <c:x val="2.0925170272982851E-2"/>
                  <c:y val="-2.93948820501425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419825292481682E-2"/>
                  <c:y val="-2.93948820501425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903790350977952E-2"/>
                  <c:y val="-5.87897641002846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903790350977952E-2"/>
                  <c:y val="-5.8789764100285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Число проверок</c:v>
                </c:pt>
                <c:pt idx="1">
                  <c:v>Выявлено нарушений</c:v>
                </c:pt>
                <c:pt idx="2">
                  <c:v>Административные наказания</c:v>
                </c:pt>
                <c:pt idx="3">
                  <c:v>Сумма штрафов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785</c:v>
                </c:pt>
                <c:pt idx="1">
                  <c:v>3293</c:v>
                </c:pt>
                <c:pt idx="2">
                  <c:v>572</c:v>
                </c:pt>
                <c:pt idx="3">
                  <c:v>29340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651392"/>
        <c:axId val="20657280"/>
        <c:axId val="0"/>
      </c:bar3DChart>
      <c:catAx>
        <c:axId val="20651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0657280"/>
        <c:crosses val="autoZero"/>
        <c:auto val="1"/>
        <c:lblAlgn val="ctr"/>
        <c:lblOffset val="100"/>
        <c:noMultiLvlLbl val="0"/>
      </c:catAx>
      <c:valAx>
        <c:axId val="20657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51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794848594977217"/>
          <c:y val="6.8614829833722205E-2"/>
          <c:w val="9.3083583933235292E-2"/>
          <c:h val="0.130837777284005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-5.830389828127453E-3"/>
                  <c:y val="-1.4697441025071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610850401378727E-2"/>
                  <c:y val="-1.175795282005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Число проверок</c:v>
                </c:pt>
                <c:pt idx="1">
                  <c:v>Выявлено нарушений</c:v>
                </c:pt>
                <c:pt idx="2">
                  <c:v>Административные наказания</c:v>
                </c:pt>
                <c:pt idx="3">
                  <c:v>Сумма штрафов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703</c:v>
                </c:pt>
                <c:pt idx="1">
                  <c:v>4283</c:v>
                </c:pt>
                <c:pt idx="2">
                  <c:v>396</c:v>
                </c:pt>
                <c:pt idx="3">
                  <c:v>1077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2.0925170272982851E-2"/>
                  <c:y val="-2.93948820501425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419825292481682E-2"/>
                  <c:y val="-2.93948820501425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903790350977952E-2"/>
                  <c:y val="-5.87897641002846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903790350977952E-2"/>
                  <c:y val="-5.8789764100285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Число проверок</c:v>
                </c:pt>
                <c:pt idx="1">
                  <c:v>Выявлено нарушений</c:v>
                </c:pt>
                <c:pt idx="2">
                  <c:v>Административные наказания</c:v>
                </c:pt>
                <c:pt idx="3">
                  <c:v>Сумма штрафов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842</c:v>
                </c:pt>
                <c:pt idx="1">
                  <c:v>7508</c:v>
                </c:pt>
                <c:pt idx="2">
                  <c:v>535</c:v>
                </c:pt>
                <c:pt idx="3">
                  <c:v>1743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76544"/>
        <c:axId val="19678336"/>
        <c:axId val="0"/>
      </c:bar3DChart>
      <c:catAx>
        <c:axId val="19676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9678336"/>
        <c:crosses val="autoZero"/>
        <c:auto val="1"/>
        <c:lblAlgn val="ctr"/>
        <c:lblOffset val="100"/>
        <c:noMultiLvlLbl val="0"/>
      </c:catAx>
      <c:valAx>
        <c:axId val="19678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676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794848594977217"/>
          <c:y val="6.8614829833722205E-2"/>
          <c:w val="9.3083583933235292E-2"/>
          <c:h val="0.130837777284005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1"/>
              <c:layout>
                <c:manualLayout>
                  <c:x val="-5.830389828127453E-3"/>
                  <c:y val="-1.4697441025071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610850401378727E-2"/>
                  <c:y val="-1.175795282005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Число проверок</c:v>
                </c:pt>
                <c:pt idx="1">
                  <c:v>Выявлено нарушений</c:v>
                </c:pt>
                <c:pt idx="2">
                  <c:v>Административные наказания</c:v>
                </c:pt>
                <c:pt idx="3">
                  <c:v>Сумма штрафов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182</c:v>
                </c:pt>
                <c:pt idx="1">
                  <c:v>55</c:v>
                </c:pt>
                <c:pt idx="2">
                  <c:v>42</c:v>
                </c:pt>
                <c:pt idx="3">
                  <c:v>1831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3ED7E"/>
            </a:solidFill>
          </c:spPr>
          <c:invertIfNegative val="0"/>
          <c:dLbls>
            <c:dLbl>
              <c:idx val="0"/>
              <c:layout>
                <c:manualLayout>
                  <c:x val="2.0925170272982851E-2"/>
                  <c:y val="-2.93948820501425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419825292481682E-2"/>
                  <c:y val="-2.93948820501425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903790350977952E-2"/>
                  <c:y val="-5.87897641002846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903790350977952E-2"/>
                  <c:y val="-5.8789764100285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Число проверок</c:v>
                </c:pt>
                <c:pt idx="1">
                  <c:v>Выявлено нарушений</c:v>
                </c:pt>
                <c:pt idx="2">
                  <c:v>Административные наказания</c:v>
                </c:pt>
                <c:pt idx="3">
                  <c:v>Сумма штрафов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182</c:v>
                </c:pt>
                <c:pt idx="1">
                  <c:v>952</c:v>
                </c:pt>
                <c:pt idx="2">
                  <c:v>56</c:v>
                </c:pt>
                <c:pt idx="3">
                  <c:v>2699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29440"/>
        <c:axId val="20030976"/>
        <c:axId val="0"/>
      </c:bar3DChart>
      <c:catAx>
        <c:axId val="20029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0030976"/>
        <c:crosses val="autoZero"/>
        <c:auto val="1"/>
        <c:lblAlgn val="ctr"/>
        <c:lblOffset val="100"/>
        <c:noMultiLvlLbl val="0"/>
      </c:catAx>
      <c:valAx>
        <c:axId val="20030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29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794848594977217"/>
          <c:y val="6.8614829833722205E-2"/>
          <c:w val="9.3083583933235292E-2"/>
          <c:h val="0.130837777284005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Возбуждено дел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ПБ</c:v>
                </c:pt>
                <c:pt idx="1">
                  <c:v>ЭН</c:v>
                </c:pt>
                <c:pt idx="2">
                  <c:v>СН</c:v>
                </c:pt>
                <c:pt idx="3">
                  <c:v>Всего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647</c:v>
                </c:pt>
                <c:pt idx="1">
                  <c:v>564</c:v>
                </c:pt>
                <c:pt idx="2">
                  <c:v>73</c:v>
                </c:pt>
                <c:pt idx="3">
                  <c:v>1284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Наложено штрафов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ПБ</c:v>
                </c:pt>
                <c:pt idx="1">
                  <c:v>ЭН</c:v>
                </c:pt>
                <c:pt idx="2">
                  <c:v>СН</c:v>
                </c:pt>
                <c:pt idx="3">
                  <c:v>Всего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576</c:v>
                </c:pt>
                <c:pt idx="1">
                  <c:v>524</c:v>
                </c:pt>
                <c:pt idx="2">
                  <c:v>56</c:v>
                </c:pt>
                <c:pt idx="3">
                  <c:v>1156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Сумма штрафов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ПБ</c:v>
                </c:pt>
                <c:pt idx="1">
                  <c:v>ЭН</c:v>
                </c:pt>
                <c:pt idx="2">
                  <c:v>СН</c:v>
                </c:pt>
                <c:pt idx="3">
                  <c:v>Всего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33234</c:v>
                </c:pt>
                <c:pt idx="1">
                  <c:v>1899</c:v>
                </c:pt>
                <c:pt idx="2">
                  <c:v>2719</c:v>
                </c:pt>
                <c:pt idx="3">
                  <c:v>37852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434944"/>
        <c:axId val="22436480"/>
        <c:axId val="20652928"/>
      </c:bar3DChart>
      <c:catAx>
        <c:axId val="22434944"/>
        <c:scaling>
          <c:orientation val="minMax"/>
        </c:scaling>
        <c:delete val="0"/>
        <c:axPos val="b"/>
        <c:majorTickMark val="out"/>
        <c:minorTickMark val="none"/>
        <c:tickLblPos val="nextTo"/>
        <c:crossAx val="22436480"/>
        <c:crosses val="autoZero"/>
        <c:auto val="1"/>
        <c:lblAlgn val="ctr"/>
        <c:lblOffset val="100"/>
        <c:noMultiLvlLbl val="0"/>
      </c:catAx>
      <c:valAx>
        <c:axId val="22436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434944"/>
        <c:crosses val="autoZero"/>
        <c:crossBetween val="between"/>
      </c:valAx>
      <c:serAx>
        <c:axId val="20652928"/>
        <c:scaling>
          <c:orientation val="minMax"/>
        </c:scaling>
        <c:delete val="1"/>
        <c:axPos val="b"/>
        <c:majorTickMark val="out"/>
        <c:minorTickMark val="none"/>
        <c:tickLblPos val="nextTo"/>
        <c:crossAx val="2243648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366171979333736"/>
          <c:y val="4.731859061730268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административных дел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1.1620850459623081E-2"/>
                  <c:y val="8.3381656780682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ст.9.1 КоАП</c:v>
                </c:pt>
                <c:pt idx="1">
                  <c:v>ст.19.5 КоАП</c:v>
                </c:pt>
                <c:pt idx="2">
                  <c:v>др. ст. КоАП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547</c:v>
                </c:pt>
                <c:pt idx="1">
                  <c:v>30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0458454272535811"/>
          <c:y val="0.29278727802174032"/>
          <c:w val="0.39541545727464184"/>
          <c:h val="0.52156083534578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328274449199042"/>
          <c:y val="4.731859061730268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Наложено штрафов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2.3278090902991069E-2"/>
                  <c:y val="-1.4045526106855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029115233685927E-2"/>
                  <c:y val="-6.2089984581658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ст.9.1 КоАП</c:v>
                </c:pt>
                <c:pt idx="1">
                  <c:v>ст.19.5 КоАП</c:v>
                </c:pt>
                <c:pt idx="2">
                  <c:v>др. ст. КоАП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477</c:v>
                </c:pt>
                <c:pt idx="1">
                  <c:v>30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0458454272535811"/>
          <c:y val="0.29278727802174032"/>
          <c:w val="0.39541545727464184"/>
          <c:h val="0.52156083534578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dirty="0"/>
              <a:t>Сумма штрафов </a:t>
            </a:r>
            <a:r>
              <a:rPr lang="ru-RU" sz="1400" b="0" dirty="0"/>
              <a:t>(тыс. руб.)</a:t>
            </a:r>
          </a:p>
        </c:rich>
      </c:tx>
      <c:layout>
        <c:manualLayout>
          <c:xMode val="edge"/>
          <c:yMode val="edge"/>
          <c:x val="0.21564704367230939"/>
          <c:y val="0.1204473215713159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штрафов (тыс. руб.)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1346883935161436"/>
                  <c:y val="5.3990274793315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ст.9.1 КоАП</c:v>
                </c:pt>
                <c:pt idx="1">
                  <c:v>ст.19.5 КоАП</c:v>
                </c:pt>
                <c:pt idx="2">
                  <c:v>др. ст. КоАП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23773</c:v>
                </c:pt>
                <c:pt idx="1">
                  <c:v>6487</c:v>
                </c:pt>
                <c:pt idx="2">
                  <c:v>460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0458454272535811"/>
          <c:y val="0.29278727802174032"/>
          <c:w val="0.39541545727464184"/>
          <c:h val="0.52156083534578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366171979333736"/>
          <c:y val="4.731859061730268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административных дел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0.15786245506039925"/>
                  <c:y val="3.2838153484301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620850459623081E-2"/>
                  <c:y val="8.3381656780682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ст.9.11 КоАП</c:v>
                </c:pt>
                <c:pt idx="1">
                  <c:v>ст.19.5 КоАП</c:v>
                </c:pt>
                <c:pt idx="2">
                  <c:v>др. ст. КоАП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437</c:v>
                </c:pt>
                <c:pt idx="1">
                  <c:v>39</c:v>
                </c:pt>
                <c:pt idx="2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0458454272535811"/>
          <c:y val="0.29278727802174032"/>
          <c:w val="0.39541545727464184"/>
          <c:h val="0.52156083534578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85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56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99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186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34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50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1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52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08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831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15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0EC2F-1379-44F6-A6AA-8FF85469C7B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137D1-07A8-41EB-BA18-8B1DE604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04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252412" y="2306489"/>
            <a:ext cx="86391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 ИТОГАХ ДЕЯТЕЛЬНОСТИ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ПЕЧОРСКОГО УПРАВЛЕНИЯ РОСТЕХНАДЗОРА</a:t>
            </a:r>
            <a:r>
              <a:rPr lang="en-US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lang="en-US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2017 ГОДУ</a:t>
            </a:r>
            <a:r>
              <a:rPr lang="ru-RU" sz="18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44325" y="38610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Руководитель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Печорского управления Ростехнадзора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Е.В. Наружный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558924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ru-RU" sz="1600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Сыктывкар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ru-RU" sz="1600" dirty="0" smtClean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2018 </a:t>
            </a:r>
            <a:r>
              <a:rPr kumimoji="1" lang="ru-RU" altLang="ru-RU" sz="1600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г.</a:t>
            </a:r>
          </a:p>
        </p:txBody>
      </p:sp>
      <p:pic>
        <p:nvPicPr>
          <p:cNvPr id="6" name="Picture 2" descr="&amp;Fcy;&amp;lcy;&amp;acy;&amp;gcy;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17303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15816" y="838850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cap="all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ПЕЧОРСКОЕ УПРАВЛЕНИЯ РОСТЕХНАДЗОРА</a:t>
            </a:r>
            <a:endParaRPr lang="ru-RU" b="1" cap="all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6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7" y="620688"/>
            <a:ext cx="842493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Необходимо обратить внимание на необходимость правильно и своевременно исполнять требования п.6 Порядка «Организация (ее руководитель или лицо, его замещающее), эксплуатирующая объект, на котором произошла авария, инцидент или случай утраты взрывчатых материалов промышленного назначения, проводит следующие мероприятия: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1) передает оперативное сообщение об аварии, инциденте, оформленное по рекомендуемому образцу согласно приложению N 1 к настоящему Порядку,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в течение 24 часов с момента возникновения аварии, инцидента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в: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территориальный орган Службы, осуществляющий надзор за объектом, либо в территориальный орган Службы, на территории деятельности которого произошла авария, инцидент (при временной регистрации передвижных технических устройств (кранов, подъемников (вышек), передвижных котельных, цистерн, вагонов, локомотивов, автомобилей и т.п.).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Оперативное сообщение – это сведения об аварии, инциденте, несчастном случае, происшедшем в результате аварии, инцидента, а также об утрате взрывчатых материалов промышленного назначения, передаваемые по рекомендуемым образцам согласно приложениям к настоящему Порядку, организацией, эксплуатирующей поднадзорный Службе объект, в территориальный орган Службы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7693"/>
            <a:ext cx="885698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Как установлено, 90% полученных Оперативных сообщений не соответствуют рекомендуемым образцам, т.е. нет информации соответствующей, нет подписи передающего, если с опозданием, то нет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«Причины задержки передачи информации в установленный срок (указать при задержке более 24 часа)»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, часто не пишут регистрационный номер опасного производственного объекта, на котором произошло событие, если это произошло при эксплуатации трубопровода, то часто не предоставляют дополнительную информацию. В этих следует лицам ответственным за подготовку и передачу данной информации необходимо иметь навыки оформления с учетом специфики производства, а руководителю организации рекомендуется лично взять на контроль.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При проведении инспекторами Управления мероприятий по контролю и проверок выявляются типичные нарушения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обязательных требований в области промышленной безопасности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1. На сегодняшний день, как показывает практика, часто при проведении проверки выявляется, что у организации отсутствуют документы на право собственности или иное законное основание объектов недвижимости, входящие в состав опасных производственных объектов. Как правило, построив (достроив) организация по разным причинам не заботится о своевременном оформлении вышеуказанных документов и приступает к эксплуатации,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что является нарушением пункта 1 статьи 9 Федерального закона от 21.07.1997 № 116-ФЗ «О промышленной безопасности опасных производственных объектов»; подпункт а) пункта 5 Положения о лицензировании эксплуатации взрывопожароопасных и химически опасных производственных объектов </a:t>
            </a:r>
            <a:r>
              <a:rPr lang="en-US" dirty="0">
                <a:solidFill>
                  <a:srgbClr val="002060"/>
                </a:solidFill>
                <a:latin typeface="Times New Roman"/>
                <a:ea typeface="Times New Roman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, </a:t>
            </a:r>
            <a:r>
              <a:rPr lang="en-US" dirty="0">
                <a:solidFill>
                  <a:srgbClr val="002060"/>
                </a:solidFill>
                <a:latin typeface="Times New Roman"/>
                <a:ea typeface="Times New Roman"/>
              </a:rPr>
              <a:t>II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en-US" dirty="0">
                <a:solidFill>
                  <a:srgbClr val="002060"/>
                </a:solidFill>
                <a:latin typeface="Times New Roman"/>
                <a:ea typeface="Times New Roman"/>
              </a:rPr>
              <a:t>III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классов опасности, утвержденного постановлением Правительства Российской Федерации от 10.06.2013 № 492.</a:t>
            </a:r>
            <a:endParaRPr lang="ru-RU" sz="11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3359" y="404664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Следует отметить, что в данном случае усматриваются признаки состава административного правонарушения, предусмотренного не только ч.1, но и ч.3 (грубое нарушение) ст.9.1. Кодекса Российской Федерации об административных правонарушениях (далее – КоАП РФ) «Нарушение требований промышленной безопасности», а это приостановление деятельности на срок до девяноста суток, дисквалификация на срок от одного года до двух лет.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2. Не вносятся в действующие технологические регламенты, применяемые на опасных производственных объектах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изменения,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связанные с выводом из состава ОПО участков трубопровода или их вводом в эксплуатацию, что является нарушением пункта 1 статьи 9 Федерального закона от 21.07.1997 № 116-ФЗ «О промышленной безопасности опасных производственных объектов» и  п. 16, п. 1261 Федеральных норм и правил в области промышленной безопасности «Правила безопасности в нефтяной и газовой промышленности», утвержденных приказом Ростехнадзора от 12.03.2013 № 101.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«16. На каждый технологический процесс на объектах добычи, сбора и подготовки нефти, газа и газового конденсата проектной (или эксплуатирующей) организацией </a:t>
            </a:r>
            <a:r>
              <a:rPr lang="ru-RU" b="1" i="1" dirty="0">
                <a:solidFill>
                  <a:srgbClr val="002060"/>
                </a:solidFill>
                <a:latin typeface="Times New Roman"/>
                <a:ea typeface="Times New Roman"/>
              </a:rPr>
              <a:t>должен составляться технологический регламент.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Порядок подготовки технологического регламента представлен в главе LVI настоящих Правил.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b="1" i="1" dirty="0">
                <a:solidFill>
                  <a:srgbClr val="002060"/>
                </a:solidFill>
                <a:latin typeface="Times New Roman"/>
                <a:ea typeface="Times New Roman"/>
              </a:rPr>
              <a:t>Запрещена эксплуатация ОПО без технологических регламентов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 технологических процессов, по неутвержденным технологическим регламентам либо по технологическим регламентам, срок действия которых истек».</a:t>
            </a:r>
            <a:endParaRPr lang="ru-RU" sz="16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80920" cy="5760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just">
              <a:lnSpc>
                <a:spcPts val="336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Наиболее характерными нарушениями в части организации и осуществления производственного контроля являются:</a:t>
            </a:r>
            <a:endParaRPr lang="ru-RU" sz="20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85750" algn="just">
              <a:lnSpc>
                <a:spcPts val="336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 нарушение сроков проведения проверок;</a:t>
            </a:r>
            <a:endParaRPr lang="ru-RU" sz="20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85750" algn="just">
              <a:lnSpc>
                <a:spcPts val="336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 отсутствие контроля за своевременным устранением выявленных нарушений;</a:t>
            </a:r>
            <a:endParaRPr lang="ru-RU" sz="20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85750" algn="just">
              <a:lnSpc>
                <a:spcPts val="336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 отсутствие контроля за своевременным проведением экспертизы промышленной безопасности технических устройств, зданий, сооружений.</a:t>
            </a:r>
            <a:endParaRPr lang="ru-RU" sz="20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336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В сфере государственного строительного надзора наиболее часто встречающиеся виды нарушений:</a:t>
            </a:r>
            <a:endParaRPr lang="ru-RU" sz="1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336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– несоответствие выполненных работ проектной документации в части конструктивных и технологических решений.</a:t>
            </a:r>
            <a:endParaRPr lang="ru-RU" sz="14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485" y="476672"/>
            <a:ext cx="8712968" cy="6088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8305" algn="ctr">
              <a:lnSpc>
                <a:spcPts val="185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Разъяснение новых требований нормативных правовых актов</a:t>
            </a:r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85750" algn="just">
              <a:lnSpc>
                <a:spcPts val="1650"/>
              </a:lnSpc>
              <a:spcAft>
                <a:spcPts val="0"/>
              </a:spcAft>
            </a:pPr>
            <a:r>
              <a:rPr lang="ru-RU" sz="900" b="1" dirty="0">
                <a:solidFill>
                  <a:srgbClr val="002060"/>
                </a:solidFill>
                <a:latin typeface="Times New Roman"/>
                <a:ea typeface="Times New Roman"/>
              </a:rPr>
              <a:t> </a:t>
            </a:r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sz="1900" dirty="0">
                <a:solidFill>
                  <a:srgbClr val="002060"/>
                </a:solidFill>
                <a:latin typeface="Times New Roman"/>
                <a:ea typeface="Times New Roman"/>
              </a:rPr>
              <a:t>1. С 1 января 2018 года действует новый Перечень типовых наименований (именных кодов) ОПО, присваиваемых по итогам проведения идентификации с особенностями идентификации отдельных ОПО, утвержденный приказом Ростехнадзора от 25 ноября 2016 года № 495 "Об утверждении Требований к регистрации объектов в государственном реестре опасных производственных объектов и ведению государственного реестра опасных производственных объектов".</a:t>
            </a: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sz="1900" dirty="0">
                <a:solidFill>
                  <a:srgbClr val="002060"/>
                </a:solidFill>
                <a:latin typeface="Times New Roman"/>
                <a:ea typeface="Times New Roman"/>
              </a:rPr>
              <a:t>Установлено, что приведение в соответствие наименований зарегистрированных ОПО до вступления в силу указанных Требований (до 10 марта 2017 года) осуществляется при первом внесении изменений в сведения, содержащиеся в государственном реестре опасных производственных объектов.</a:t>
            </a: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sz="1900" dirty="0">
                <a:solidFill>
                  <a:srgbClr val="002060"/>
                </a:solidFill>
                <a:latin typeface="Times New Roman"/>
                <a:ea typeface="Times New Roman"/>
              </a:rPr>
              <a:t>Кроме того, с 1 января 2018 года утратил силу приказ Ростехнадзора от 7 апреля 2011 года № 168 "Об утверждении требований к ведению государственного реестра ОПО в части присвоения наименований ОПО для целей регистрации в государственном реестре ОПО". </a:t>
            </a: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sz="800" dirty="0">
                <a:solidFill>
                  <a:srgbClr val="002060"/>
                </a:solidFill>
                <a:latin typeface="Times New Roman"/>
                <a:ea typeface="Times New Roman"/>
              </a:rPr>
              <a:t> 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49263" algn="just"/>
            <a:r>
              <a:rPr lang="ru-RU" sz="1900" dirty="0">
                <a:solidFill>
                  <a:srgbClr val="002060"/>
                </a:solidFill>
                <a:latin typeface="Times New Roman"/>
                <a:ea typeface="Times New Roman"/>
              </a:rPr>
              <a:t>2. Приказом Ростехнадзора от 14 августа 2017 года № 309 утверждены формы документов, необходимых для реализации следующих пунктов Правил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 (далее ‒ Правила), утвержденных постановлением Правительства РФ от 24 июня 2017 года № </a:t>
            </a:r>
            <a:r>
              <a:rPr lang="ru-RU" sz="19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743:</a:t>
            </a:r>
            <a:endParaRPr lang="ru-RU" sz="1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407" y="476672"/>
            <a:ext cx="8784976" cy="6196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1) п. 13 Правил, согласно которому, </a:t>
            </a:r>
            <a:r>
              <a:rPr lang="ru-RU" dirty="0" err="1">
                <a:solidFill>
                  <a:srgbClr val="002060"/>
                </a:solidFill>
                <a:latin typeface="Times New Roman"/>
                <a:ea typeface="Times New Roman"/>
              </a:rPr>
              <a:t>Ростехнадзором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утверждаются формы уведомления о вводе объекта в эксплуатацию (выводе объекта из эксплуатации), акта контрольного осмотра объекта и акта ввода объекта в эксплуатацию;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2) п. 15 Правил, согласно которому </a:t>
            </a:r>
            <a:r>
              <a:rPr lang="ru-RU" dirty="0" err="1">
                <a:solidFill>
                  <a:srgbClr val="002060"/>
                </a:solidFill>
                <a:latin typeface="Times New Roman"/>
                <a:ea typeface="Times New Roman"/>
              </a:rPr>
              <a:t>Ростехнадзором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утверждается форма уведомления о смене владельца объекта;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3) п. 23 Правил, согласно которому </a:t>
            </a:r>
            <a:r>
              <a:rPr lang="ru-RU" dirty="0" err="1">
                <a:solidFill>
                  <a:srgbClr val="002060"/>
                </a:solidFill>
                <a:latin typeface="Times New Roman"/>
                <a:ea typeface="Times New Roman"/>
              </a:rPr>
              <a:t>Ростехнадзором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утверждаются формы журналов периодического осмотра объекта и технического обслуживания и ремонта объекта. 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Таким образом, указанным выше приказом утверждены формы следующих документов: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1) уведомления о вводе лифта, подъемной платформы для инвалидов, пассажирского конвейера (движущейся пешеходной дорожки), эскалатора в эксплуатацию;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2) акта контрольного осмотра лифта, подъемной платформы для инвалидов, пассажирского конвейера (движущейся пешеходной дорожки), эскалатора;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3) акта ввода лифта, подъемной платформы для инвалидов, пассажирского конвейера (движущейся пешеходной дорожки), эскалатора в эксплуатацию;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4) уведомления о смене владельца лифта, подъемной платформы для инвалидов, пассажирского конвейера (движущейся пешеходной дорожки), эскалатора;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5) уведомления о выводе лифта, подъемной платформы для инвалидов, пассажирского конвейера (движущейся пешеходной дорожки), эскалатора из эксплуатации;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6) журнала периодического осмотра лифта, подъемной платформы для инвалидов, пассажирского конвейера (движущейся пешеходной дорожки), эскалатора;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7) журнала технического обслуживания и ремонта лифта, подъемной платформы для инвалидов, пассажирского конвейера (движущейся пешеходной дорожки), эскалатора.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6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Приказ Ростехнадзора вступил в силу 19 декабря 2017 года.</a:t>
            </a:r>
            <a:endParaRPr lang="ru-RU" sz="16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801" y="332656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563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</a:rPr>
              <a:t>3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</a:rPr>
              <a:t>. При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</a:rPr>
              <a:t>проведении мероприятий по контролю, руководством организаций-потребителей электрической энергии, часто поднимается вопрос о том, как проводится техническое освидетельствование.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</a:rPr>
              <a:t>Управление разъясняет, что в соответствии с п.1.6.7 Правил технической эксплуатации электроустановок потребителей, "по истечении установленного нормативно-технической документацией срока службы все технологические системы и электрооборудование должны подвергаться техническому освидетельствованию комиссией, возглавляемой техническим руководителем Потребителя, с целью оценки состояния, установления сроков дальнейшей работы и условий эксплуатации. Результаты работы комиссии должны отражаться в акте и технических паспортах технологических систем и электрооборудования с обязательным указанием срока последующего освидетельствования. Техническое освидетельствование может также производиться специализированными организациями".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</a:rPr>
              <a:t>Таким образом, техническое освидетельствование электроустановки требуется для определения технического состояния оборудования, заключения о целесообразности и возможности её дальнейшей безопасной эксплуатации.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Форма акта технического освидетельствования электрооборудования законодательством РФ не определена, однако должна отражать следующие аспекты: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Состав комиссии (председатель, члены комиссии);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Наименование оборудования, технологической системы, здания или сооружения подвергшегося техническому освидетельствованию;</a:t>
            </a:r>
            <a:endParaRPr lang="ru-RU" sz="11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437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570" y="54868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Описание мероприятий проводимых в ходе технического освидетельствования (проверка технической документации, визуальный осмотр, анализ аварийности, выполнение мероприятий разработанных по результатам расследования аварий и выданных предписаний, проведение испытаний);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Разработка мероприятий необходимых для обеспечения установленного ресурса объекта;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Заключение комиссии (возможность или невозможность дальнейшей эксплуатации, установление срока следующего технического освидетельствования);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Подписи всех членов комиссии.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Таким образом, срок проведения последующего освидетельствования технологических систем и электрооборудования потребителей намечается комиссией потребителя в зависимости от состояния оборудования.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При проведении технического освидетельствования технологических систем и электрооборудования следует учесть положения ведомственных руководящих документов, стандартов организаций и технической документации заводов-изготовителей оборудования.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Необходимо отметить, что эксплуатация энергоустановок с </a:t>
            </a:r>
            <a:r>
              <a:rPr lang="ru-RU" dirty="0" err="1">
                <a:solidFill>
                  <a:srgbClr val="002060"/>
                </a:solidFill>
                <a:latin typeface="Times New Roman"/>
                <a:ea typeface="Times New Roman"/>
              </a:rPr>
              <a:t>аварийноопасными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дефектами, выявленными в процессе, а также с нарушениями сроков технического освидетельствования не допускается.</a:t>
            </a:r>
            <a:endParaRPr lang="ru-RU" sz="11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437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252413" y="607219"/>
            <a:ext cx="8639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Сведения о выявленных административных правонарушениях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93071764"/>
              </p:ext>
            </p:extLst>
          </p:nvPr>
        </p:nvGraphicFramePr>
        <p:xfrm>
          <a:off x="252413" y="1124744"/>
          <a:ext cx="87120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952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252413" y="607219"/>
            <a:ext cx="8639175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 typeface="Arial" charset="0"/>
              <a:buNone/>
              <a:tabLst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Государственный технологический надзор</a:t>
            </a:r>
            <a:endParaRPr lang="ru-RU" altLang="ru-RU" sz="1800" b="1" dirty="0">
              <a:solidFill>
                <a:srgbClr val="2D2D8A"/>
              </a:solidFill>
              <a:latin typeface="Calibri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64695398"/>
              </p:ext>
            </p:extLst>
          </p:nvPr>
        </p:nvGraphicFramePr>
        <p:xfrm>
          <a:off x="539552" y="925245"/>
          <a:ext cx="36960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56015205"/>
              </p:ext>
            </p:extLst>
          </p:nvPr>
        </p:nvGraphicFramePr>
        <p:xfrm>
          <a:off x="5004048" y="910731"/>
          <a:ext cx="36960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7491982"/>
              </p:ext>
            </p:extLst>
          </p:nvPr>
        </p:nvGraphicFramePr>
        <p:xfrm>
          <a:off x="2915816" y="3284984"/>
          <a:ext cx="36960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043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31554342"/>
              </p:ext>
            </p:extLst>
          </p:nvPr>
        </p:nvGraphicFramePr>
        <p:xfrm>
          <a:off x="323528" y="1196752"/>
          <a:ext cx="871296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252413" y="607219"/>
            <a:ext cx="8639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Показатели надзорной деятельности Печорского управления Ростехнадзора</a:t>
            </a:r>
            <a:endParaRPr lang="ru-RU" altLang="ru-RU" sz="12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252413" y="607219"/>
            <a:ext cx="8639175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 typeface="Arial" charset="0"/>
              <a:buNone/>
              <a:tabLst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Государственный энергетический</a:t>
            </a:r>
            <a:r>
              <a:rPr lang="ru-RU" altLang="ru-RU" sz="1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надзор</a:t>
            </a:r>
            <a:endParaRPr lang="ru-RU" altLang="ru-RU" sz="1800" b="1" dirty="0">
              <a:solidFill>
                <a:srgbClr val="2D2D8A"/>
              </a:solidFill>
              <a:latin typeface="Calibri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4397709"/>
              </p:ext>
            </p:extLst>
          </p:nvPr>
        </p:nvGraphicFramePr>
        <p:xfrm>
          <a:off x="539552" y="925245"/>
          <a:ext cx="36960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22094701"/>
              </p:ext>
            </p:extLst>
          </p:nvPr>
        </p:nvGraphicFramePr>
        <p:xfrm>
          <a:off x="5004048" y="910731"/>
          <a:ext cx="36960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043808449"/>
              </p:ext>
            </p:extLst>
          </p:nvPr>
        </p:nvGraphicFramePr>
        <p:xfrm>
          <a:off x="2915816" y="3284984"/>
          <a:ext cx="36960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531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252413" y="607219"/>
            <a:ext cx="8639175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4492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492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 typeface="Arial" charset="0"/>
              <a:buNone/>
              <a:tabLst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Государственный строительный</a:t>
            </a:r>
            <a:r>
              <a:rPr lang="ru-RU" altLang="ru-RU" sz="1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надзор</a:t>
            </a:r>
            <a:endParaRPr lang="ru-RU" altLang="ru-RU" sz="1800" b="1" dirty="0">
              <a:solidFill>
                <a:srgbClr val="2D2D8A"/>
              </a:solidFill>
              <a:latin typeface="Calibri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101721491"/>
              </p:ext>
            </p:extLst>
          </p:nvPr>
        </p:nvGraphicFramePr>
        <p:xfrm>
          <a:off x="539552" y="925245"/>
          <a:ext cx="36960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08977913"/>
              </p:ext>
            </p:extLst>
          </p:nvPr>
        </p:nvGraphicFramePr>
        <p:xfrm>
          <a:off x="5004048" y="910731"/>
          <a:ext cx="36960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849654351"/>
              </p:ext>
            </p:extLst>
          </p:nvPr>
        </p:nvGraphicFramePr>
        <p:xfrm>
          <a:off x="2915816" y="3284984"/>
          <a:ext cx="36960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75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Сведения о возбужденных Печорским управлением делах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об административных правонарушениях</a:t>
            </a:r>
            <a:endParaRPr lang="ru-RU" sz="11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01176"/>
              </p:ext>
            </p:extLst>
          </p:nvPr>
        </p:nvGraphicFramePr>
        <p:xfrm>
          <a:off x="467544" y="834973"/>
          <a:ext cx="8208912" cy="5546357"/>
        </p:xfrm>
        <a:graphic>
          <a:graphicData uri="http://schemas.openxmlformats.org/drawingml/2006/table">
            <a:tbl>
              <a:tblPr firstRow="1" firstCol="1" bandRow="1"/>
              <a:tblGrid>
                <a:gridCol w="3496786"/>
                <a:gridCol w="2356063"/>
                <a:gridCol w="2356063"/>
              </a:tblGrid>
              <a:tr h="448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Статьи КоАП РФ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2016 год: возбуждено дел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2017 год: возбуждено дел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Всего, из них по видам надзора, в </a:t>
                      </a: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1193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1284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Государственный технологический надзор, из них в </a:t>
                      </a: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771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647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 2 ст. 7.3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 2 ст. 8.10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9.1  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675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598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9.19.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9.2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7-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ч.1 и 11 ст. 19.5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19.7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ч.1 ст. 20.25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Государственный энергетический надзор, из них в т.ч.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383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564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ст.7.19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9.7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9.8.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ст.9.9.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9.11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300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476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ст.19.4.1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 1ст. 19.5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19.7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ч.1 ст. 20.25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33525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7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775023"/>
              </p:ext>
            </p:extLst>
          </p:nvPr>
        </p:nvGraphicFramePr>
        <p:xfrm>
          <a:off x="323528" y="332656"/>
          <a:ext cx="8496943" cy="3096348"/>
        </p:xfrm>
        <a:graphic>
          <a:graphicData uri="http://schemas.openxmlformats.org/drawingml/2006/table">
            <a:tbl>
              <a:tblPr firstRow="1" firstCol="1" bandRow="1"/>
              <a:tblGrid>
                <a:gridCol w="3619479"/>
                <a:gridCol w="2438732"/>
                <a:gridCol w="2438732"/>
              </a:tblGrid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Государственный строительный надзор, из них в </a:t>
                      </a: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8.2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9.4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9.5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ч.3 ст. 9.16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 6 ст. 19.5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ст. 19.7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ч.1,2.3 и 6 ст. 20.4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 1 ст. 20.25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Кроме того: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ч.1 ст.9.22 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ч.7 ст. 22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3789040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Следует отметить, что наблюдается рост дел, выигранных Управлением: рассмотренных и обжалованных в Арбитражных судах и судах общей юрисдикции дел различных категорий. По результатам работы Управления за 12 месяцев 2017 выиграно 243 дела, что составило 84,3% от общего количества (288 рассмотренных и обжалованных дел); соответственно за 12 месяцев 2016 года, выиграно 196 дел или 81,6% от общего количества (240 рассмотренных и обжалованных дел).</a:t>
            </a:r>
            <a:endParaRPr lang="ru-RU" sz="11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437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5872" y="476672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0170" algn="l"/>
              </a:tabLst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Государственный технологический надзор</a:t>
            </a:r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В отчётном периоде, в сравнении с аналогичным периодом 2016 года: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– 2016 – 6 аварий, – 2017 – 5 аварий.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– Число травмированных со смертельным исходом: в 2016 – 44, в 2017 – 7.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– Общее число пострадавших в несчастных случаях на производстве: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– 2016 – 126, – 2017 – 65.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– Число инцидентов: 2016 – 14, 2017 – 23.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Административные штрафы: 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– число адм. штрафов 2016 – 669, 2017 – 572;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– сумма взысканных адм. штрафов: 2016 – 21600,1 тыс. руб.; 2017 – 29339,94 тыс. руб.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В 2017 году Управлением проведено 785 проверок выполнения поднадзорными организациями требований промышленной безопасности (в 2016 – 842), в ходе которых выявлено и предписано к устранению 3293 нарушения требований законодательства РФ и правил по промышленной безопасности (в 2016 – 3863). 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61938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Проведено 16 проверок по </a:t>
            </a:r>
            <a:r>
              <a:rPr lang="ru-RU" sz="2000" dirty="0" err="1">
                <a:solidFill>
                  <a:srgbClr val="002060"/>
                </a:solidFill>
                <a:latin typeface="Times New Roman"/>
                <a:ea typeface="Calibri"/>
              </a:rPr>
              <a:t>предлицензионному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 контролю (2016 – 97) и 58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проверок выполнения поднадзорными организациями соблюдения лицензионных требований (2016–36).</a:t>
            </a:r>
            <a:endParaRPr lang="ru-RU" sz="12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62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908720"/>
            <a:ext cx="770485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Если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техническое состояние и организация эксплуатации ОПО создавали угрозу жизни, здоровью или возможной аварии, применялись санкции – административное приостановление деятельности. В отчётном периоде, этот вид административного наказания был применён в 72 (2016 – 76) случаях.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В соответствии с Федеральным законом от 04.05.2011 № 99-ФЗ «О лицензировании отдельных видов деятельности» в отчётном периоде было выдано 12 (2016 – 12) лицензий, переоформлено 22 (2016 – 48),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отказано в выдаче 3 (2016 – 0),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отказано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в переоформлении – 8 (2016 – 15), прекращено действие по заявлению лицензиата – 22 (2016 – 25), аннулировано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согласно выписке из ЕГРЮЛ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15 (2016 – 99) лицензий.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В 2017 году Управлением внесено в реестр заключений экспертизы промышленной безопасности –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5558 заключения ЭПБ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 (2016 – 4324).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>
              <a:tabLst>
                <a:tab pos="90170" algn="l"/>
              </a:tabLst>
            </a:pPr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305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54818" y="719361"/>
            <a:ext cx="77978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Государственный технологический надзор</a:t>
            </a:r>
            <a:endParaRPr lang="ru-RU" altLang="ru-RU" sz="1800" b="1" dirty="0" smtClean="0">
              <a:solidFill>
                <a:srgbClr val="2D2D8A"/>
              </a:solidFill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99861825"/>
              </p:ext>
            </p:extLst>
          </p:nvPr>
        </p:nvGraphicFramePr>
        <p:xfrm>
          <a:off x="323528" y="1196752"/>
          <a:ext cx="871296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834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54818" y="719361"/>
            <a:ext cx="77978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Государственный энергетический надзор</a:t>
            </a:r>
            <a:endParaRPr lang="ru-RU" altLang="ru-RU" sz="12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29960973"/>
              </p:ext>
            </p:extLst>
          </p:nvPr>
        </p:nvGraphicFramePr>
        <p:xfrm>
          <a:off x="323528" y="1196752"/>
          <a:ext cx="871296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093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54818" y="719361"/>
            <a:ext cx="77978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Государственный строительный надзор</a:t>
            </a:r>
            <a:endParaRPr lang="ru-RU" altLang="ru-RU" sz="12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414877565"/>
              </p:ext>
            </p:extLst>
          </p:nvPr>
        </p:nvGraphicFramePr>
        <p:xfrm>
          <a:off x="323528" y="1196752"/>
          <a:ext cx="871296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541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5" y="116632"/>
            <a:ext cx="8928992" cy="6873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Типовые нарушения обязательных требований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с возможными мероприятиями по их устранению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800" dirty="0">
                <a:solidFill>
                  <a:srgbClr val="002060"/>
                </a:solidFill>
                <a:latin typeface="Times New Roman"/>
                <a:ea typeface="Times New Roman"/>
              </a:rPr>
              <a:t> </a:t>
            </a:r>
            <a:endParaRPr lang="ru-RU" sz="11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850"/>
              </a:lnSpc>
              <a:spcAft>
                <a:spcPts val="0"/>
              </a:spcAft>
            </a:pPr>
            <a:r>
              <a:rPr lang="ru-RU" sz="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проведении анализа исполнения требований «Порядка проведения технического расследования причин аварий, инцидентов и случаев утраты взрывчатых материалов промышленного назначения на объектах, поднадзорных Федеральной службой по экологическому, технологическому и атомному надзору», утвержденного приказом Ростехнадзора от 19.08.2011 № 480 (далее – Порядок) выявлены ряд неисполнения требований предприятиями.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ts val="185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Например: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1. В соответствии с требованием пункта 35 Порядка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Не реже одного раза в квартал в территориальный орган Службы, на территории деятельности которого располагается эксплуатируемый объект, направляется информация о происшедших инцидентах, в которой указываются: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1) количество инцидентов;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2) характер инцидентов;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3) анализ причин возникновения инцидентов;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4) принятые меры по устранению причин возникновения инцидентов».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Данное требование не всеми поднадзорными организациями выполняется. Вместе с этим следует отметить, что территориальные органы Службы в процессе проведения надзорной деятельности осуществляют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контроль учета инцидентов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на поднадзорных Службе объектах,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проверку правильности проведения расследований инцидентов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на опасных производственных объектах, а также проверку достаточности мер, принимаемых по результатам таких расследований, и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контролируют выполнение в установленные сроки запланированных профилактических мероприятий.</a:t>
            </a:r>
            <a:endParaRPr lang="ru-RU" sz="16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00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7154" y="548680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2.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 соответствии с требованием пункта 21 Порядка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«По результатам технического расследования причин аварии в течение 3 рабочих дней руководитель организации издает приказ, определяющий меры по устранению причин и последствий аварии, по обеспечению безаварийной и стабильной работы опасного производственного объекта, ГТС, а также по привлечению к дисциплинарной ответственности лиц, допустивших нарушения требований законодательства Российской Федерации в области промышленной безопасности (безопасности ГТС)».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Данное требование руководителями организаций исполняются с нарушением сроков. 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3.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 соответствии с требованием пункта 22 Порядка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«Письменная информация о выполнении мероприятий, предложенных комиссией по техническому расследованию, </a:t>
            </a:r>
            <a:r>
              <a:rPr lang="ru-RU" b="1" i="1" dirty="0">
                <a:solidFill>
                  <a:srgbClr val="002060"/>
                </a:solidFill>
                <a:latin typeface="Times New Roman"/>
                <a:ea typeface="Times New Roman"/>
              </a:rPr>
              <a:t>в течение 10 рабочих дней после окончания сроков выполнения каждого пункта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/>
                <a:ea typeface="Times New Roman"/>
              </a:rPr>
              <a:t>мероприятий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 представляется руководителем организации в территориальный орган Службы и в организации, представители которых участвовали в проведении технического расследования».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Также данное требование руководителями организаций исполняются с нарушением сроков.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Вместе с тем, следует отметить, что при неисполнении данных требований усматриваются признаки состава административного правонарушения, предусмотренного ч.1 ст.9.1. Кодекса Российской Федерации об административных правонарушениях (далее – КоАП РФ) «Нарушение требований промышленной безопасности».</a:t>
            </a:r>
            <a:endParaRPr lang="ru-RU" sz="16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1713</Words>
  <Application>Microsoft Office PowerPoint</Application>
  <PresentationFormat>Экран (4:3)</PresentationFormat>
  <Paragraphs>222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U056</dc:creator>
  <cp:lastModifiedBy>U056</cp:lastModifiedBy>
  <cp:revision>29</cp:revision>
  <dcterms:created xsi:type="dcterms:W3CDTF">2018-02-06T05:29:17Z</dcterms:created>
  <dcterms:modified xsi:type="dcterms:W3CDTF">2018-03-07T11:20:25Z</dcterms:modified>
</cp:coreProperties>
</file>